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notesMasterIdLst>
    <p:notesMasterId r:id="rId23"/>
  </p:notesMasterIdLst>
  <p:sldIdLst>
    <p:sldId id="256" r:id="rId2"/>
    <p:sldId id="510" r:id="rId3"/>
    <p:sldId id="485" r:id="rId4"/>
    <p:sldId id="512" r:id="rId5"/>
    <p:sldId id="487" r:id="rId6"/>
    <p:sldId id="449" r:id="rId7"/>
    <p:sldId id="315" r:id="rId8"/>
    <p:sldId id="486" r:id="rId9"/>
    <p:sldId id="493" r:id="rId10"/>
    <p:sldId id="492" r:id="rId11"/>
    <p:sldId id="499" r:id="rId12"/>
    <p:sldId id="494" r:id="rId13"/>
    <p:sldId id="495" r:id="rId14"/>
    <p:sldId id="503" r:id="rId15"/>
    <p:sldId id="505" r:id="rId16"/>
    <p:sldId id="469" r:id="rId17"/>
    <p:sldId id="470" r:id="rId18"/>
    <p:sldId id="471" r:id="rId19"/>
    <p:sldId id="472" r:id="rId20"/>
    <p:sldId id="474" r:id="rId21"/>
    <p:sldId id="50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jviKWBe9NGywU0KrxpA8w==" hashData="5UYP0bfqoq6LUw0r7CqbyoGTcenxBxn903uhK3TMX7nNY/Ahw4mLGeXWp04Wz4AtrFSdszEyq0W5UD/Tk3hex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C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9"/>
    <p:restoredTop sz="96303"/>
  </p:normalViewPr>
  <p:slideViewPr>
    <p:cSldViewPr snapToGrid="0" snapToObjects="1">
      <p:cViewPr varScale="1">
        <p:scale>
          <a:sx n="149" d="100"/>
          <a:sy n="149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DD60E-768D-C04B-93F1-7B385D03B28F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22260-1678-5E43-8E54-14E7438075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99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22260-1678-5E43-8E54-14E7438075B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47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项目发展比较快：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17</a:t>
            </a:r>
            <a:r>
              <a:rPr kumimoji="1" lang="zh-CN" altLang="en-US" dirty="0"/>
              <a:t>年：场景检测正确率提升很快</a:t>
            </a:r>
            <a:endParaRPr kumimoji="1" lang="en-US" altLang="zh-CN" dirty="0"/>
          </a:p>
          <a:p>
            <a:r>
              <a:rPr kumimoji="1" lang="en-US" altLang="zh-CN" dirty="0"/>
              <a:t>18</a:t>
            </a:r>
            <a:r>
              <a:rPr kumimoji="1" lang="zh-CN" altLang="en-US" dirty="0"/>
              <a:t>年：鸟叫声识别</a:t>
            </a:r>
            <a:endParaRPr kumimoji="1" lang="en-US" altLang="zh-CN" dirty="0"/>
          </a:p>
          <a:p>
            <a:r>
              <a:rPr kumimoji="1" lang="en-US" altLang="zh-CN" dirty="0"/>
              <a:t>19</a:t>
            </a:r>
            <a:r>
              <a:rPr kumimoji="1" lang="zh-CN" altLang="en-US" dirty="0"/>
              <a:t>年：声音定位、开放数据集</a:t>
            </a:r>
            <a:endParaRPr kumimoji="1" lang="en-US" altLang="zh-CN" dirty="0"/>
          </a:p>
          <a:p>
            <a:r>
              <a:rPr kumimoji="1" lang="en-US" altLang="zh-CN" dirty="0"/>
              <a:t>20</a:t>
            </a:r>
            <a:r>
              <a:rPr kumimoji="1" lang="zh-CN" altLang="en-US" dirty="0"/>
              <a:t>年：跨媒体（声音描述题注）、运算效率（限制参数量）、机械故障检测、跨设备识别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22260-1678-5E43-8E54-14E7438075B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445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err="1"/>
              <a:t>Minimise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efforts</a:t>
            </a:r>
            <a:r>
              <a:rPr kumimoji="1" lang="zh-CN" altLang="en-US"/>
              <a:t> </a:t>
            </a:r>
            <a:r>
              <a:rPr kumimoji="1" lang="en-US" altLang="zh-CN"/>
              <a:t>on</a:t>
            </a:r>
            <a:r>
              <a:rPr kumimoji="1" lang="zh-CN" altLang="en-US"/>
              <a:t> </a:t>
            </a:r>
            <a:r>
              <a:rPr kumimoji="1" lang="en-US" altLang="zh-CN"/>
              <a:t>Labelling</a:t>
            </a:r>
          </a:p>
          <a:p>
            <a:r>
              <a:rPr kumimoji="1" lang="en-US" altLang="zh-CN"/>
              <a:t>Inaccurate</a:t>
            </a:r>
            <a:r>
              <a:rPr kumimoji="1" lang="zh-CN" altLang="en-US"/>
              <a:t> </a:t>
            </a:r>
            <a:r>
              <a:rPr kumimoji="1" lang="en-US" altLang="zh-CN"/>
              <a:t>Label</a:t>
            </a:r>
            <a:r>
              <a:rPr kumimoji="1" lang="zh-CN" altLang="en-US"/>
              <a:t> </a:t>
            </a:r>
            <a:r>
              <a:rPr kumimoji="1" lang="en-US" altLang="zh-CN"/>
              <a:t>Definition</a:t>
            </a:r>
          </a:p>
          <a:p>
            <a:r>
              <a:rPr kumimoji="1" lang="en-US" altLang="zh-CN"/>
              <a:t>Inaccurate</a:t>
            </a:r>
            <a:r>
              <a:rPr kumimoji="1" lang="zh-CN" altLang="en-US"/>
              <a:t> </a:t>
            </a:r>
            <a:r>
              <a:rPr kumimoji="1" lang="en-US" altLang="zh-CN"/>
              <a:t>Label</a:t>
            </a:r>
            <a:r>
              <a:rPr kumimoji="1" lang="zh-CN" altLang="en-US"/>
              <a:t> </a:t>
            </a:r>
            <a:r>
              <a:rPr kumimoji="1" lang="en-US" altLang="zh-CN"/>
              <a:t>/</a:t>
            </a:r>
            <a:r>
              <a:rPr kumimoji="1" lang="zh-CN" altLang="en-US"/>
              <a:t> </a:t>
            </a:r>
            <a:r>
              <a:rPr kumimoji="1" lang="en-US" altLang="zh-CN"/>
              <a:t>Missing</a:t>
            </a:r>
            <a:r>
              <a:rPr kumimoji="1" lang="zh-CN" altLang="en-US"/>
              <a:t> </a:t>
            </a:r>
            <a:r>
              <a:rPr kumimoji="1" lang="en-US" altLang="zh-CN"/>
              <a:t>Labels</a:t>
            </a:r>
          </a:p>
          <a:p>
            <a:r>
              <a:rPr kumimoji="1" lang="en-US" altLang="zh-CN"/>
              <a:t>Modelling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Acoustic</a:t>
            </a:r>
            <a:r>
              <a:rPr kumimoji="1" lang="zh-CN" altLang="en-US"/>
              <a:t> </a:t>
            </a:r>
            <a:r>
              <a:rPr kumimoji="1" lang="en-US" altLang="zh-CN"/>
              <a:t>Events</a:t>
            </a:r>
            <a:r>
              <a:rPr kumimoji="1" lang="zh-CN" altLang="en-US"/>
              <a:t> </a:t>
            </a:r>
            <a:r>
              <a:rPr kumimoji="1" lang="en-US" altLang="zh-CN"/>
              <a:t>/</a:t>
            </a:r>
            <a:r>
              <a:rPr kumimoji="1" lang="zh-CN" altLang="en-US"/>
              <a:t> </a:t>
            </a:r>
            <a:r>
              <a:rPr kumimoji="1" lang="en-US" altLang="zh-CN"/>
              <a:t>Acoustic</a:t>
            </a:r>
            <a:r>
              <a:rPr kumimoji="1" lang="zh-CN" altLang="en-US"/>
              <a:t> </a:t>
            </a:r>
            <a:r>
              <a:rPr kumimoji="1" lang="en-US" altLang="zh-CN"/>
              <a:t>Scenes</a:t>
            </a:r>
          </a:p>
          <a:p>
            <a:r>
              <a:rPr kumimoji="1" lang="en-US" altLang="zh-CN"/>
              <a:t>Rapid</a:t>
            </a:r>
            <a:r>
              <a:rPr kumimoji="1" lang="zh-CN" altLang="en-US"/>
              <a:t> </a:t>
            </a:r>
            <a:r>
              <a:rPr kumimoji="1" lang="en-US" altLang="zh-CN"/>
              <a:t>Detection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Acoustic</a:t>
            </a:r>
            <a:r>
              <a:rPr kumimoji="1" lang="zh-CN" altLang="en-US"/>
              <a:t> </a:t>
            </a:r>
            <a:r>
              <a:rPr kumimoji="1" lang="en-US" altLang="zh-CN"/>
              <a:t>Scenes</a:t>
            </a:r>
            <a:r>
              <a:rPr kumimoji="1" lang="zh-CN" altLang="en-US"/>
              <a:t> </a:t>
            </a:r>
            <a:r>
              <a:rPr kumimoji="1" lang="en-US" altLang="zh-CN"/>
              <a:t>/</a:t>
            </a:r>
            <a:r>
              <a:rPr kumimoji="1" lang="zh-CN" altLang="en-US"/>
              <a:t> </a:t>
            </a:r>
            <a:r>
              <a:rPr kumimoji="1" lang="en-US" altLang="zh-CN"/>
              <a:t>Detecting</a:t>
            </a:r>
            <a:r>
              <a:rPr kumimoji="1" lang="zh-CN" altLang="en-US"/>
              <a:t> </a:t>
            </a:r>
            <a:r>
              <a:rPr kumimoji="1" lang="en-US" altLang="zh-CN"/>
              <a:t>Scenes</a:t>
            </a:r>
            <a:r>
              <a:rPr kumimoji="1" lang="zh-CN" altLang="en-US"/>
              <a:t> </a:t>
            </a:r>
            <a:r>
              <a:rPr kumimoji="1" lang="en-US" altLang="zh-CN"/>
              <a:t>Transitions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8FE6E-B338-4D2E-BDF6-4AD409FEF3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44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其他时频特征：小波变换</a:t>
            </a:r>
            <a:r>
              <a:rPr kumimoji="1" lang="zh-CN" altLang="en-US"/>
              <a:t>，利用不同</a:t>
            </a:r>
            <a:r>
              <a:rPr kumimoji="1" lang="zh-CN" altLang="en-GB"/>
              <a:t>声道</a:t>
            </a:r>
            <a:r>
              <a:rPr kumimoji="1" lang="zh-CN" altLang="en-US"/>
              <a:t>的差异</a:t>
            </a:r>
          </a:p>
          <a:p>
            <a:endParaRPr kumimoji="1" lang="zh-CN" altLang="en-US"/>
          </a:p>
          <a:p>
            <a:r>
              <a:rPr kumimoji="1" lang="zh-CN" altLang="en-US"/>
              <a:t>与语音处理技术大同小异，事件检测的结果仍然不好，疑似与频谱分辨率不足有关。而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22260-1678-5E43-8E54-14E7438075B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0791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GMM</a:t>
            </a:r>
            <a:r>
              <a:rPr lang="zh-CN" altLang="en-US" sz="1200" dirty="0"/>
              <a:t>具有比较低的运算开销，结果计算效率处于合理区间</a:t>
            </a:r>
            <a:endParaRPr lang="zh-CN" altLang="en-US" sz="1200"/>
          </a:p>
          <a:p>
            <a:endParaRPr lang="en-GB" altLang="zh-CN" sz="1200"/>
          </a:p>
          <a:p>
            <a:r>
              <a:rPr lang="en-GB" altLang="zh-CN" sz="1200" dirty="0"/>
              <a:t>SVM</a:t>
            </a:r>
            <a:r>
              <a:rPr lang="zh-CN" altLang="en-GB" sz="1200" dirty="0"/>
              <a:t>具有</a:t>
            </a:r>
            <a:r>
              <a:rPr lang="zh-CN" altLang="en-US" sz="1200" dirty="0"/>
              <a:t>与</a:t>
            </a:r>
            <a:r>
              <a:rPr lang="en-US" altLang="zh-CN" sz="1200" dirty="0"/>
              <a:t>GMM</a:t>
            </a:r>
            <a:r>
              <a:rPr lang="zh-CN" altLang="en-US" sz="1200" dirty="0"/>
              <a:t>相似的结果，但是运算复杂度高于</a:t>
            </a:r>
            <a:r>
              <a:rPr lang="en-US" altLang="zh-CN" sz="1200" dirty="0"/>
              <a:t>GMM</a:t>
            </a:r>
            <a:endParaRPr lang="zh-CN" altLang="en-US" sz="1200"/>
          </a:p>
          <a:p>
            <a:endParaRPr lang="en-GB" altLang="zh-CN" sz="1200"/>
          </a:p>
          <a:p>
            <a:r>
              <a:rPr lang="en-GB" altLang="zh-CN" sz="1200" dirty="0"/>
              <a:t>DNN</a:t>
            </a:r>
            <a:r>
              <a:rPr lang="zh-CN" altLang="en-GB" sz="1200" dirty="0"/>
              <a:t>具有</a:t>
            </a:r>
            <a:r>
              <a:rPr lang="zh-CN" altLang="en-US" sz="1200" dirty="0"/>
              <a:t>较好的计算效率</a:t>
            </a:r>
            <a:endParaRPr lang="zh-CN" altLang="en-US" sz="1200"/>
          </a:p>
          <a:p>
            <a:endParaRPr lang="en-US" altLang="zh-CN" sz="1200" dirty="0"/>
          </a:p>
          <a:p>
            <a:r>
              <a:rPr lang="en-GB" altLang="zh-CN" sz="1200" dirty="0" err="1"/>
              <a:t>ReLU</a:t>
            </a:r>
            <a:r>
              <a:rPr lang="en-GB" altLang="zh-CN" sz="1200" dirty="0"/>
              <a:t> </a:t>
            </a:r>
            <a:r>
              <a:rPr lang="en-US" altLang="zh-CN" sz="1200" dirty="0"/>
              <a:t>DNN</a:t>
            </a:r>
            <a:r>
              <a:rPr lang="zh-CN" altLang="en-GB" sz="1200" dirty="0"/>
              <a:t>与</a:t>
            </a:r>
            <a:r>
              <a:rPr lang="en-US" altLang="zh-CN" sz="1200" dirty="0"/>
              <a:t>DNN</a:t>
            </a:r>
            <a:r>
              <a:rPr lang="zh-CN" altLang="en-US" sz="1200" dirty="0"/>
              <a:t>效果相似，但是硬件实现简便</a:t>
            </a:r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22260-1678-5E43-8E54-14E7438075B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3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Audio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中有语义树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）标签对应的声音本身有重叠（</a:t>
            </a:r>
            <a:r>
              <a:rPr kumimoji="1" lang="en-US" altLang="zh-CN" dirty="0"/>
              <a:t>Alarm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Bell</a:t>
            </a:r>
            <a:r>
              <a:rPr kumimoji="1" lang="zh-CN" altLang="en-US" dirty="0"/>
              <a:t>），定义本身也许不清楚（</a:t>
            </a:r>
            <a:r>
              <a:rPr kumimoji="1" lang="en-US" altLang="zh-CN" dirty="0"/>
              <a:t>Engine</a:t>
            </a:r>
            <a:r>
              <a:rPr kumimoji="1" lang="zh-CN" altLang="en-US" dirty="0"/>
              <a:t>是否包含电动机的声音？）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）对于频谱的数据增强技术更为复杂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22260-1678-5E43-8E54-14E7438075B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91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 新系统：声音报警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22260-1678-5E43-8E54-14E7438075B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074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问题：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）收录条件条件苛刻；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）隐私保护；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）正确率较低：把打架斗殴的声音识别为装修的声音。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22260-1678-5E43-8E54-14E7438075B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21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44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031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157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543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660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2537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7514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328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8442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Onl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21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100">
                <a:latin typeface="+mj-lt"/>
              </a:defRPr>
            </a:lvl1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7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654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1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83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18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189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34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937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020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81011-2C1A-F748-BDC7-6C94A5648AA5}" type="datetimeFigureOut">
              <a:rPr kumimoji="1" lang="zh-CN" altLang="en-US" smtClean="0"/>
              <a:t>2020/6/13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4608D-DDC6-AE4A-85E8-A02CCFB696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178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case.community/" TargetMode="External"/><Relationship Id="rId2" Type="http://schemas.openxmlformats.org/officeDocument/2006/relationships/hyperlink" Target="https://cvssp.org/projects/making_sense_of_sounds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hyperlink" Target="http://www.audiocommons.org/" TargetMode="External"/><Relationship Id="rId4" Type="http://schemas.openxmlformats.org/officeDocument/2006/relationships/hyperlink" Target="https://wp.nyu.edu/sonyc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shengchen.li@bupt.edu.cn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E4653-B31C-B14A-9627-9DF84CAD70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DCASE</a:t>
            </a:r>
            <a:r>
              <a:rPr kumimoji="1" lang="zh-CN" altLang="en-US" dirty="0"/>
              <a:t>声学场景与事件检测分类挑战赛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D43408-C742-8A4C-A30D-D42881E1FF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声学信号处理及其发展趋势</a:t>
            </a:r>
            <a:endParaRPr kumimoji="1" lang="en-US" altLang="zh-CN" dirty="0"/>
          </a:p>
          <a:p>
            <a:r>
              <a:rPr kumimoji="1" lang="zh-CN" altLang="en-US" dirty="0"/>
              <a:t>李圣辰</a:t>
            </a:r>
            <a:endParaRPr kumimoji="1" lang="en-US" altLang="zh-CN" dirty="0"/>
          </a:p>
          <a:p>
            <a:r>
              <a:rPr kumimoji="1" lang="zh-CN" altLang="en-US" dirty="0"/>
              <a:t>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256642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FFBD4-0D31-D449-B534-F4BA5A38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注意力机制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0AA4B9-5DD0-DB45-B944-5E80B14A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963413"/>
            <a:ext cx="9817741" cy="38477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28C06F-B694-F24D-B500-817E64116886}"/>
              </a:ext>
            </a:extLst>
          </p:cNvPr>
          <p:cNvSpPr txBox="1"/>
          <p:nvPr/>
        </p:nvSpPr>
        <p:spPr>
          <a:xfrm>
            <a:off x="2743199" y="6050422"/>
            <a:ext cx="7862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000" dirty="0"/>
              <a:t>Kong, </a:t>
            </a:r>
            <a:r>
              <a:rPr kumimoji="1" lang="en-GB" altLang="zh-CN" sz="1000" dirty="0" err="1"/>
              <a:t>Qiuqiang</a:t>
            </a:r>
            <a:r>
              <a:rPr kumimoji="1" lang="en-GB" altLang="zh-CN" sz="1000" dirty="0"/>
              <a:t> &amp; Xu, Yong &amp; Wang, </a:t>
            </a:r>
            <a:r>
              <a:rPr kumimoji="1" lang="en-GB" altLang="zh-CN" sz="1000" dirty="0" err="1"/>
              <a:t>Wenwu</a:t>
            </a:r>
            <a:r>
              <a:rPr kumimoji="1" lang="en-GB" altLang="zh-CN" sz="1000" dirty="0"/>
              <a:t> &amp; </a:t>
            </a:r>
            <a:r>
              <a:rPr kumimoji="1" lang="en-GB" altLang="zh-CN" sz="1000" dirty="0" err="1"/>
              <a:t>Plumbley</a:t>
            </a:r>
            <a:r>
              <a:rPr kumimoji="1" lang="en-GB" altLang="zh-CN" sz="1000" dirty="0"/>
              <a:t>, Mark. (2018). A Joint Separation-Classification Model for Sound Event Detection of Weakly Labelled Data. 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In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proceeding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of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International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Conference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on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Acoustic,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Speech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and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Signal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Processing,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2018.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DOI:</a:t>
            </a:r>
            <a:r>
              <a:rPr kumimoji="1" lang="zh-CN" altLang="en-US" sz="1000" dirty="0"/>
              <a:t> </a:t>
            </a:r>
            <a:r>
              <a:rPr kumimoji="1" lang="en-GB" altLang="zh-CN" sz="1000" dirty="0"/>
              <a:t>10.1109/ICASSP.2018.8462448. 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811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953F9-5656-AB4D-9B0A-1C7FF9B7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声学信号处理的挑战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C5DBAE-D188-2D43-B99B-9E3D0FDE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计算效率</a:t>
            </a:r>
            <a:endParaRPr kumimoji="1" lang="en-US" altLang="zh-CN" dirty="0"/>
          </a:p>
          <a:p>
            <a:r>
              <a:rPr kumimoji="1" lang="zh-CN" altLang="en-US" dirty="0"/>
              <a:t>标签与数据库</a:t>
            </a:r>
            <a:endParaRPr kumimoji="1" lang="en-US" altLang="zh-CN" dirty="0"/>
          </a:p>
          <a:p>
            <a:r>
              <a:rPr kumimoji="1" lang="zh-CN" altLang="en-US" dirty="0"/>
              <a:t>识别率问题</a:t>
            </a:r>
            <a:endParaRPr kumimoji="1" lang="en-US" altLang="zh-CN" dirty="0"/>
          </a:p>
          <a:p>
            <a:r>
              <a:rPr kumimoji="1" lang="zh-CN" altLang="en-US" dirty="0"/>
              <a:t>实用性问题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6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5A354-4559-934F-8789-7E21403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计算效率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5D104-B2A2-5D46-97C5-889E2F7F5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67878"/>
            <a:ext cx="3105847" cy="3541714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由于声音采集设备比较成熟，功率较低</a:t>
            </a:r>
            <a:endParaRPr kumimoji="1" lang="en-US" altLang="zh-CN" sz="2000" dirty="0"/>
          </a:p>
          <a:p>
            <a:r>
              <a:rPr kumimoji="1" lang="zh-CN" altLang="en-US" sz="2000" dirty="0"/>
              <a:t>分布式布置的声音检测设备需要控制功耗</a:t>
            </a:r>
            <a:endParaRPr kumimoji="1" lang="en-US" altLang="zh-CN" sz="2000" dirty="0"/>
          </a:p>
          <a:p>
            <a:r>
              <a:rPr kumimoji="1" lang="zh-CN" altLang="en-US" sz="2000" dirty="0"/>
              <a:t>即：通过尽量少的计算次数得到较好的结果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1FF9C-99B3-9F4E-8F63-CA8AA9991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51" y="2167878"/>
            <a:ext cx="6743181" cy="299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297D4-5486-6C46-95A3-8573CEACF3D3}"/>
              </a:ext>
            </a:extLst>
          </p:cNvPr>
          <p:cNvSpPr txBox="1"/>
          <p:nvPr/>
        </p:nvSpPr>
        <p:spPr>
          <a:xfrm>
            <a:off x="5419337" y="1797006"/>
            <a:ext cx="13501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>
                <a:solidFill>
                  <a:srgbClr val="556169"/>
                </a:solidFill>
                <a:latin typeface="Georgia"/>
                <a:cs typeface="Georgia"/>
              </a:rPr>
              <a:t>Baby Cry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F7548-4A67-A642-A7C4-FCB42679D3CE}"/>
              </a:ext>
            </a:extLst>
          </p:cNvPr>
          <p:cNvSpPr txBox="1"/>
          <p:nvPr/>
        </p:nvSpPr>
        <p:spPr>
          <a:xfrm>
            <a:off x="8857262" y="1797006"/>
            <a:ext cx="13501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>
                <a:solidFill>
                  <a:srgbClr val="556169"/>
                </a:solidFill>
                <a:latin typeface="Georgia"/>
                <a:cs typeface="Georgia"/>
              </a:rPr>
              <a:t>Smoke Alarm</a:t>
            </a: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46ED4BBE-8869-ED4B-9CA8-46076FE67F64}"/>
              </a:ext>
            </a:extLst>
          </p:cNvPr>
          <p:cNvSpPr txBox="1"/>
          <p:nvPr/>
        </p:nvSpPr>
        <p:spPr>
          <a:xfrm>
            <a:off x="3305589" y="6031733"/>
            <a:ext cx="36391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750" dirty="0">
                <a:latin typeface="+mj-lt"/>
                <a:cs typeface="Georgia"/>
              </a:rPr>
              <a:t>摘自</a:t>
            </a:r>
            <a:r>
              <a:rPr lang="zh-CN" altLang="en-US" sz="750" dirty="0">
                <a:latin typeface="+mj-lt"/>
                <a:cs typeface="Georgia"/>
              </a:rPr>
              <a:t>第</a:t>
            </a:r>
            <a:r>
              <a:rPr lang="en-US" altLang="zh-CN" sz="750" dirty="0">
                <a:latin typeface="+mj-lt"/>
                <a:cs typeface="Georgia"/>
              </a:rPr>
              <a:t>50</a:t>
            </a:r>
            <a:r>
              <a:rPr lang="zh-CN" altLang="en-US" sz="750" dirty="0">
                <a:latin typeface="+mj-lt"/>
                <a:cs typeface="Georgia"/>
              </a:rPr>
              <a:t>届</a:t>
            </a:r>
            <a:r>
              <a:rPr lang="en-US" altLang="zh-CN" sz="750" dirty="0">
                <a:latin typeface="+mj-lt"/>
                <a:cs typeface="Georgia"/>
              </a:rPr>
              <a:t>IASA</a:t>
            </a:r>
            <a:r>
              <a:rPr lang="zh-CN" altLang="en-US" sz="750" dirty="0">
                <a:latin typeface="+mj-lt"/>
                <a:cs typeface="Georgia"/>
              </a:rPr>
              <a:t>会议（荷兰，</a:t>
            </a:r>
            <a:r>
              <a:rPr lang="en-US" altLang="zh-CN" sz="750" dirty="0">
                <a:latin typeface="+mj-lt"/>
                <a:cs typeface="Georgia"/>
              </a:rPr>
              <a:t>2019</a:t>
            </a:r>
            <a:r>
              <a:rPr lang="zh-CN" altLang="en-US" sz="750" dirty="0">
                <a:latin typeface="+mj-lt"/>
                <a:cs typeface="Georgia"/>
              </a:rPr>
              <a:t>年</a:t>
            </a:r>
            <a:r>
              <a:rPr lang="en-US" altLang="zh-CN" sz="750" dirty="0">
                <a:latin typeface="+mj-lt"/>
                <a:cs typeface="Georgia"/>
              </a:rPr>
              <a:t>9</a:t>
            </a:r>
            <a:r>
              <a:rPr lang="zh-CN" altLang="en-US" sz="750" dirty="0">
                <a:latin typeface="+mj-lt"/>
                <a:cs typeface="Georgia"/>
              </a:rPr>
              <a:t>月</a:t>
            </a:r>
            <a:r>
              <a:rPr lang="en-US" altLang="zh-CN" sz="750" dirty="0">
                <a:latin typeface="+mj-lt"/>
                <a:cs typeface="Georgia"/>
              </a:rPr>
              <a:t>20</a:t>
            </a:r>
            <a:r>
              <a:rPr lang="zh-CN" altLang="en-US" sz="750" dirty="0">
                <a:latin typeface="+mj-lt"/>
                <a:cs typeface="Georgia"/>
              </a:rPr>
              <a:t>日），</a:t>
            </a:r>
            <a:r>
              <a:rPr lang="en-US" altLang="zh-CN" sz="750" dirty="0">
                <a:latin typeface="+mj-lt"/>
                <a:cs typeface="Georgia"/>
              </a:rPr>
              <a:t>Mark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>
                <a:latin typeface="+mj-lt"/>
                <a:cs typeface="Georgia"/>
              </a:rPr>
              <a:t>D.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 err="1">
                <a:latin typeface="+mj-lt"/>
                <a:cs typeface="Georgia"/>
              </a:rPr>
              <a:t>Plumbley</a:t>
            </a:r>
            <a:r>
              <a:rPr lang="zh-CN" altLang="en-US" sz="750" dirty="0">
                <a:latin typeface="+mj-lt"/>
                <a:cs typeface="Georgia"/>
              </a:rPr>
              <a:t>教授的主旨演讲</a:t>
            </a:r>
            <a:endParaRPr lang="en-GB" sz="750" dirty="0">
              <a:latin typeface="+mj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6892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6BA35-4421-B64E-AEDE-0F5DE65F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BF3939-A605-BF48-9168-4276B6A4E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SVD</a:t>
            </a:r>
            <a:r>
              <a:rPr kumimoji="1" lang="zh-CN" altLang="en-US" dirty="0"/>
              <a:t>分解</a:t>
            </a:r>
            <a:endParaRPr kumimoji="1" lang="en-US" altLang="zh-CN" dirty="0"/>
          </a:p>
          <a:p>
            <a:r>
              <a:rPr kumimoji="1" lang="zh-CN" altLang="en-US" dirty="0"/>
              <a:t>神经网络剪枝</a:t>
            </a:r>
            <a:endParaRPr kumimoji="1" lang="en-US" altLang="zh-CN" dirty="0"/>
          </a:p>
          <a:p>
            <a:r>
              <a:rPr kumimoji="1" lang="zh-CN" altLang="en-US" dirty="0"/>
              <a:t>权重数值表示量化或二值化</a:t>
            </a:r>
            <a:endParaRPr kumimoji="1" lang="en-US" altLang="zh-CN" dirty="0"/>
          </a:p>
          <a:p>
            <a:r>
              <a:rPr kumimoji="1" lang="zh-CN" altLang="en-US" dirty="0"/>
              <a:t>知识蒸馏与任务分解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76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1276B-846C-4741-BE0E-D94538017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标签与数据库问题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C568C-BBA6-D54B-8601-E320CF602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无论是音频事件还是音频场景没有明确的定义</a:t>
            </a:r>
            <a:endParaRPr kumimoji="1" lang="en-US" altLang="zh-CN" dirty="0"/>
          </a:p>
          <a:p>
            <a:r>
              <a:rPr kumimoji="1" lang="zh-CN" altLang="en-US" dirty="0"/>
              <a:t>信号特点与信号语义之间没有明确的联系</a:t>
            </a:r>
            <a:endParaRPr kumimoji="1" lang="en-US" altLang="zh-CN" dirty="0"/>
          </a:p>
          <a:p>
            <a:r>
              <a:rPr kumimoji="1" lang="zh-CN" altLang="en-US" dirty="0"/>
              <a:t>一般情况下正负样本极度不均衡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构建数据子集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生成伪样本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439F17BC-B077-9C42-A3B1-8DEC28927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19" y="888774"/>
            <a:ext cx="2204882" cy="4760912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81C3800A-6413-5F40-8386-CACA4B614173}"/>
              </a:ext>
            </a:extLst>
          </p:cNvPr>
          <p:cNvSpPr/>
          <p:nvPr/>
        </p:nvSpPr>
        <p:spPr>
          <a:xfrm>
            <a:off x="8639798" y="1357803"/>
            <a:ext cx="1469877" cy="607730"/>
          </a:xfrm>
          <a:prstGeom prst="roundRect">
            <a:avLst/>
          </a:prstGeom>
          <a:solidFill>
            <a:srgbClr val="9ACD4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98DE1C4-24BB-3A44-8BF7-FE6686C0FC7F}"/>
              </a:ext>
            </a:extLst>
          </p:cNvPr>
          <p:cNvSpPr/>
          <p:nvPr/>
        </p:nvSpPr>
        <p:spPr>
          <a:xfrm>
            <a:off x="8639797" y="2417471"/>
            <a:ext cx="1469877" cy="607730"/>
          </a:xfrm>
          <a:prstGeom prst="roundRect">
            <a:avLst/>
          </a:prstGeom>
          <a:solidFill>
            <a:srgbClr val="9ACD4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3BA79D6D-D2C0-8E47-B17E-89D4202F8E49}"/>
              </a:ext>
            </a:extLst>
          </p:cNvPr>
          <p:cNvSpPr/>
          <p:nvPr/>
        </p:nvSpPr>
        <p:spPr>
          <a:xfrm>
            <a:off x="8639797" y="3105465"/>
            <a:ext cx="1469877" cy="607730"/>
          </a:xfrm>
          <a:prstGeom prst="roundRect">
            <a:avLst/>
          </a:prstGeom>
          <a:solidFill>
            <a:srgbClr val="9ACD4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66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F646D-34D1-E945-96DE-258C6FDE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实用性问题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C48228-C8B2-4646-A47D-73E589A76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快速识别声学场景</a:t>
            </a:r>
            <a:endParaRPr kumimoji="1" lang="en-US" altLang="zh-CN" dirty="0"/>
          </a:p>
          <a:p>
            <a:r>
              <a:rPr kumimoji="1" lang="zh-CN" altLang="en-US" dirty="0"/>
              <a:t>识别不同地域的声学场景</a:t>
            </a:r>
            <a:endParaRPr kumimoji="1" lang="en-US" altLang="zh-CN" dirty="0"/>
          </a:p>
          <a:p>
            <a:r>
              <a:rPr kumimoji="1" lang="zh-CN" altLang="en-US" dirty="0"/>
              <a:t>不同声学采集设备的兼容问题</a:t>
            </a:r>
            <a:endParaRPr kumimoji="1" lang="en-US" altLang="zh-CN" dirty="0"/>
          </a:p>
          <a:p>
            <a:r>
              <a:rPr kumimoji="1" lang="zh-CN" altLang="en-US" dirty="0"/>
              <a:t>嘈杂环境中的声学事件识别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2911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exa Guar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3628"/>
          <a:stretch/>
        </p:blipFill>
        <p:spPr bwMode="auto">
          <a:xfrm>
            <a:off x="4458759" y="1758665"/>
            <a:ext cx="5994666" cy="292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sz="3600" dirty="0"/>
              <a:t>商业</a:t>
            </a:r>
            <a:r>
              <a:rPr lang="zh-CN" altLang="en-US" sz="3600" dirty="0"/>
              <a:t>应用</a:t>
            </a:r>
            <a:endParaRPr lang="en-GB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0061" y="2407994"/>
            <a:ext cx="7539795" cy="349424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Alexa Guard</a:t>
            </a:r>
          </a:p>
          <a:p>
            <a:endParaRPr lang="en-GB" dirty="0"/>
          </a:p>
          <a:p>
            <a:r>
              <a:rPr lang="en-US" altLang="zh-CN" dirty="0"/>
              <a:t>2019</a:t>
            </a:r>
            <a:r>
              <a:rPr lang="zh-CN" altLang="en-US" dirty="0"/>
              <a:t>年春季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在美国发布</a:t>
            </a:r>
            <a:endParaRPr lang="en-GB" dirty="0"/>
          </a:p>
          <a:p>
            <a:endParaRPr lang="en-GB" dirty="0"/>
          </a:p>
          <a:p>
            <a:r>
              <a:rPr lang="zh-CN" altLang="en-GB" dirty="0"/>
              <a:t>检测</a:t>
            </a:r>
            <a:r>
              <a:rPr lang="zh-CN" altLang="en-US" dirty="0"/>
              <a:t>：</a:t>
            </a:r>
            <a:endParaRPr lang="en-GB" dirty="0"/>
          </a:p>
          <a:p>
            <a:pPr marL="342900" indent="-342900"/>
            <a:r>
              <a:rPr lang="zh-CN" altLang="en-GB" dirty="0"/>
              <a:t>烟感</a:t>
            </a:r>
            <a:r>
              <a:rPr lang="zh-CN" altLang="en-US" dirty="0"/>
              <a:t>警报、</a:t>
            </a:r>
            <a:r>
              <a:rPr lang="zh-CN" altLang="en-GB" dirty="0"/>
              <a:t>一氧化碳</a:t>
            </a:r>
            <a:r>
              <a:rPr lang="zh-CN" altLang="en-US" dirty="0"/>
              <a:t>警报、玻璃击碎</a:t>
            </a:r>
            <a:endParaRPr lang="en-GB" dirty="0"/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3D5DFF9-299B-D740-87AB-8248380F8224}"/>
              </a:ext>
            </a:extLst>
          </p:cNvPr>
          <p:cNvSpPr txBox="1"/>
          <p:nvPr/>
        </p:nvSpPr>
        <p:spPr>
          <a:xfrm>
            <a:off x="2952397" y="6561573"/>
            <a:ext cx="36391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750" dirty="0">
                <a:latin typeface="+mj-lt"/>
                <a:cs typeface="Georgia"/>
              </a:rPr>
              <a:t>摘自</a:t>
            </a:r>
            <a:r>
              <a:rPr lang="zh-CN" altLang="en-US" sz="750" dirty="0">
                <a:latin typeface="+mj-lt"/>
                <a:cs typeface="Georgia"/>
              </a:rPr>
              <a:t>第</a:t>
            </a:r>
            <a:r>
              <a:rPr lang="en-US" altLang="zh-CN" sz="750" dirty="0">
                <a:latin typeface="+mj-lt"/>
                <a:cs typeface="Georgia"/>
              </a:rPr>
              <a:t>50</a:t>
            </a:r>
            <a:r>
              <a:rPr lang="zh-CN" altLang="en-US" sz="750" dirty="0">
                <a:latin typeface="+mj-lt"/>
                <a:cs typeface="Georgia"/>
              </a:rPr>
              <a:t>届</a:t>
            </a:r>
            <a:r>
              <a:rPr lang="en-US" altLang="zh-CN" sz="750" dirty="0">
                <a:latin typeface="+mj-lt"/>
                <a:cs typeface="Georgia"/>
              </a:rPr>
              <a:t>IASA</a:t>
            </a:r>
            <a:r>
              <a:rPr lang="zh-CN" altLang="en-US" sz="750" dirty="0">
                <a:latin typeface="+mj-lt"/>
                <a:cs typeface="Georgia"/>
              </a:rPr>
              <a:t>会议（荷兰，</a:t>
            </a:r>
            <a:r>
              <a:rPr lang="en-US" altLang="zh-CN" sz="750" dirty="0">
                <a:latin typeface="+mj-lt"/>
                <a:cs typeface="Georgia"/>
              </a:rPr>
              <a:t>2019</a:t>
            </a:r>
            <a:r>
              <a:rPr lang="zh-CN" altLang="en-US" sz="750" dirty="0">
                <a:latin typeface="+mj-lt"/>
                <a:cs typeface="Georgia"/>
              </a:rPr>
              <a:t>年</a:t>
            </a:r>
            <a:r>
              <a:rPr lang="en-US" altLang="zh-CN" sz="750" dirty="0">
                <a:latin typeface="+mj-lt"/>
                <a:cs typeface="Georgia"/>
              </a:rPr>
              <a:t>9</a:t>
            </a:r>
            <a:r>
              <a:rPr lang="zh-CN" altLang="en-US" sz="750" dirty="0">
                <a:latin typeface="+mj-lt"/>
                <a:cs typeface="Georgia"/>
              </a:rPr>
              <a:t>月</a:t>
            </a:r>
            <a:r>
              <a:rPr lang="en-US" altLang="zh-CN" sz="750" dirty="0">
                <a:latin typeface="+mj-lt"/>
                <a:cs typeface="Georgia"/>
              </a:rPr>
              <a:t>20</a:t>
            </a:r>
            <a:r>
              <a:rPr lang="zh-CN" altLang="en-US" sz="750" dirty="0">
                <a:latin typeface="+mj-lt"/>
                <a:cs typeface="Georgia"/>
              </a:rPr>
              <a:t>日），</a:t>
            </a:r>
            <a:r>
              <a:rPr lang="en-US" altLang="zh-CN" sz="750" dirty="0">
                <a:latin typeface="+mj-lt"/>
                <a:cs typeface="Georgia"/>
              </a:rPr>
              <a:t>Mark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>
                <a:latin typeface="+mj-lt"/>
                <a:cs typeface="Georgia"/>
              </a:rPr>
              <a:t>D.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 err="1">
                <a:latin typeface="+mj-lt"/>
                <a:cs typeface="Georgia"/>
              </a:rPr>
              <a:t>Plumbley</a:t>
            </a:r>
            <a:r>
              <a:rPr lang="zh-CN" altLang="en-US" sz="750" dirty="0">
                <a:latin typeface="+mj-lt"/>
                <a:cs typeface="Georgia"/>
              </a:rPr>
              <a:t>教授的主旨演讲</a:t>
            </a:r>
            <a:endParaRPr lang="en-GB" sz="750" dirty="0">
              <a:latin typeface="+mj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1060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noise cameras work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0" b="13313"/>
          <a:stretch/>
        </p:blipFill>
        <p:spPr bwMode="auto">
          <a:xfrm>
            <a:off x="6308896" y="3869164"/>
            <a:ext cx="3726414" cy="159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英国运输部：噪音控制（</a:t>
            </a:r>
            <a:r>
              <a:rPr lang="en-US" altLang="zh-CN" sz="3200" dirty="0"/>
              <a:t>2019</a:t>
            </a:r>
            <a:r>
              <a:rPr lang="zh-CN" altLang="en-US" sz="3200" dirty="0"/>
              <a:t>年</a:t>
            </a:r>
            <a:r>
              <a:rPr lang="en-US" altLang="zh-CN" sz="3200" dirty="0"/>
              <a:t>6</a:t>
            </a:r>
            <a:r>
              <a:rPr lang="zh-CN" altLang="en-US" sz="3200" dirty="0"/>
              <a:t>月）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870733"/>
            <a:ext cx="8229600" cy="2890181"/>
          </a:xfrm>
        </p:spPr>
        <p:txBody>
          <a:bodyPr>
            <a:noAutofit/>
          </a:bodyPr>
          <a:lstStyle/>
          <a:p>
            <a:r>
              <a:rPr lang="zh-CN" altLang="en-GB" dirty="0"/>
              <a:t>噪音</a:t>
            </a:r>
            <a:r>
              <a:rPr lang="zh-CN" altLang="en-US" dirty="0"/>
              <a:t>污染带来的危害</a:t>
            </a:r>
            <a:endParaRPr lang="en-US" altLang="zh-CN" dirty="0"/>
          </a:p>
          <a:p>
            <a:pPr lvl="1"/>
            <a:r>
              <a:rPr lang="zh-CN" altLang="en-GB" dirty="0"/>
              <a:t>心脏病</a:t>
            </a:r>
            <a:r>
              <a:rPr lang="zh-CN" altLang="en-US" dirty="0"/>
              <a:t>、高血压、二型糖尿病</a:t>
            </a:r>
            <a:endParaRPr lang="en-US" altLang="zh-CN" dirty="0"/>
          </a:p>
          <a:p>
            <a:pPr marL="800100" lvl="1" indent="-342900"/>
            <a:r>
              <a:rPr lang="zh-CN" altLang="en-GB" dirty="0"/>
              <a:t>目标</a:t>
            </a:r>
            <a:r>
              <a:rPr lang="zh-CN" altLang="en-US" dirty="0"/>
              <a:t>：使汽车噪声达标</a:t>
            </a:r>
            <a:endParaRPr lang="en-US" altLang="zh-CN" dirty="0"/>
          </a:p>
          <a:p>
            <a:pPr marL="800100" lvl="1" indent="-342900"/>
            <a:r>
              <a:rPr lang="zh-CN" altLang="en-GB" dirty="0"/>
              <a:t>噪声</a:t>
            </a:r>
            <a:r>
              <a:rPr lang="zh-CN" altLang="en-US" dirty="0"/>
              <a:t>监控设备与车盘自动识别</a:t>
            </a:r>
            <a:endParaRPr lang="en-US" altLang="zh-CN" dirty="0"/>
          </a:p>
          <a:p>
            <a:pPr marL="800100" lvl="1" indent="-342900"/>
            <a:r>
              <a:rPr lang="zh-CN" altLang="en-GB" dirty="0"/>
              <a:t>向</a:t>
            </a:r>
            <a:r>
              <a:rPr lang="zh-CN" altLang="en-US" dirty="0"/>
              <a:t>超速监控一样使用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669387" y="5337745"/>
            <a:ext cx="3357722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GB" dirty="0">
                <a:latin typeface="+mj-lt"/>
                <a:cs typeface="Georgia"/>
              </a:rPr>
              <a:t>仍然</a:t>
            </a:r>
            <a:r>
              <a:rPr lang="zh-CN" altLang="en-US" dirty="0">
                <a:latin typeface="+mj-lt"/>
                <a:cs typeface="Georgia"/>
              </a:rPr>
              <a:t>只使用“音强”作为量度，</a:t>
            </a:r>
            <a:endParaRPr lang="en-US" altLang="zh-CN" dirty="0">
              <a:latin typeface="+mj-lt"/>
              <a:cs typeface="Georgia"/>
            </a:endParaRPr>
          </a:p>
          <a:p>
            <a:r>
              <a:rPr lang="zh-CN" altLang="en-US" dirty="0">
                <a:latin typeface="+mj-lt"/>
                <a:cs typeface="Georgia"/>
              </a:rPr>
              <a:t>能否使用更加智能的判断方法？</a:t>
            </a:r>
            <a:endParaRPr lang="en-GB" dirty="0">
              <a:latin typeface="+mj-lt"/>
              <a:cs typeface="Georgia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9FE24207-A83D-A340-BD61-D6B498193010}"/>
              </a:ext>
            </a:extLst>
          </p:cNvPr>
          <p:cNvSpPr txBox="1"/>
          <p:nvPr/>
        </p:nvSpPr>
        <p:spPr>
          <a:xfrm>
            <a:off x="2952397" y="6561573"/>
            <a:ext cx="36391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750" dirty="0">
                <a:latin typeface="+mj-lt"/>
                <a:cs typeface="Georgia"/>
              </a:rPr>
              <a:t>摘自</a:t>
            </a:r>
            <a:r>
              <a:rPr lang="zh-CN" altLang="en-US" sz="750" dirty="0">
                <a:latin typeface="+mj-lt"/>
                <a:cs typeface="Georgia"/>
              </a:rPr>
              <a:t>第</a:t>
            </a:r>
            <a:r>
              <a:rPr lang="en-US" altLang="zh-CN" sz="750" dirty="0">
                <a:latin typeface="+mj-lt"/>
                <a:cs typeface="Georgia"/>
              </a:rPr>
              <a:t>50</a:t>
            </a:r>
            <a:r>
              <a:rPr lang="zh-CN" altLang="en-US" sz="750" dirty="0">
                <a:latin typeface="+mj-lt"/>
                <a:cs typeface="Georgia"/>
              </a:rPr>
              <a:t>届</a:t>
            </a:r>
            <a:r>
              <a:rPr lang="en-US" altLang="zh-CN" sz="750" dirty="0">
                <a:latin typeface="+mj-lt"/>
                <a:cs typeface="Georgia"/>
              </a:rPr>
              <a:t>IASA</a:t>
            </a:r>
            <a:r>
              <a:rPr lang="zh-CN" altLang="en-US" sz="750" dirty="0">
                <a:latin typeface="+mj-lt"/>
                <a:cs typeface="Georgia"/>
              </a:rPr>
              <a:t>会议（荷兰，</a:t>
            </a:r>
            <a:r>
              <a:rPr lang="en-US" altLang="zh-CN" sz="750" dirty="0">
                <a:latin typeface="+mj-lt"/>
                <a:cs typeface="Georgia"/>
              </a:rPr>
              <a:t>2019</a:t>
            </a:r>
            <a:r>
              <a:rPr lang="zh-CN" altLang="en-US" sz="750" dirty="0">
                <a:latin typeface="+mj-lt"/>
                <a:cs typeface="Georgia"/>
              </a:rPr>
              <a:t>年</a:t>
            </a:r>
            <a:r>
              <a:rPr lang="en-US" altLang="zh-CN" sz="750" dirty="0">
                <a:latin typeface="+mj-lt"/>
                <a:cs typeface="Georgia"/>
              </a:rPr>
              <a:t>9</a:t>
            </a:r>
            <a:r>
              <a:rPr lang="zh-CN" altLang="en-US" sz="750" dirty="0">
                <a:latin typeface="+mj-lt"/>
                <a:cs typeface="Georgia"/>
              </a:rPr>
              <a:t>月</a:t>
            </a:r>
            <a:r>
              <a:rPr lang="en-US" altLang="zh-CN" sz="750" dirty="0">
                <a:latin typeface="+mj-lt"/>
                <a:cs typeface="Georgia"/>
              </a:rPr>
              <a:t>20</a:t>
            </a:r>
            <a:r>
              <a:rPr lang="zh-CN" altLang="en-US" sz="750" dirty="0">
                <a:latin typeface="+mj-lt"/>
                <a:cs typeface="Georgia"/>
              </a:rPr>
              <a:t>日），</a:t>
            </a:r>
            <a:r>
              <a:rPr lang="en-US" altLang="zh-CN" sz="750" dirty="0">
                <a:latin typeface="+mj-lt"/>
                <a:cs typeface="Georgia"/>
              </a:rPr>
              <a:t>Mark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>
                <a:latin typeface="+mj-lt"/>
                <a:cs typeface="Georgia"/>
              </a:rPr>
              <a:t>D.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 err="1">
                <a:latin typeface="+mj-lt"/>
                <a:cs typeface="Georgia"/>
              </a:rPr>
              <a:t>Plumbley</a:t>
            </a:r>
            <a:r>
              <a:rPr lang="zh-CN" altLang="en-US" sz="750" dirty="0">
                <a:latin typeface="+mj-lt"/>
                <a:cs typeface="Georgia"/>
              </a:rPr>
              <a:t>教授的主旨演讲</a:t>
            </a:r>
            <a:endParaRPr lang="en-GB" sz="750" dirty="0">
              <a:latin typeface="+mj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911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sz="3200" dirty="0"/>
              <a:t>当然</a:t>
            </a:r>
            <a:r>
              <a:rPr lang="zh-CN" altLang="en-US" sz="3200" dirty="0"/>
              <a:t>，还要注意“副作用”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71" t="5881" r="10135" b="6218"/>
          <a:stretch/>
        </p:blipFill>
        <p:spPr>
          <a:xfrm>
            <a:off x="5285911" y="1700808"/>
            <a:ext cx="4953429" cy="375983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970810">
            <a:off x="7396913" y="2465515"/>
            <a:ext cx="1240277" cy="5981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TextBox 7"/>
          <p:cNvSpPr txBox="1"/>
          <p:nvPr/>
        </p:nvSpPr>
        <p:spPr>
          <a:xfrm>
            <a:off x="1952662" y="2175591"/>
            <a:ext cx="32252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Noise monitoring trial in Edmonton, Canada</a:t>
            </a:r>
          </a:p>
          <a:p>
            <a:endParaRPr lang="en-GB" dirty="0"/>
          </a:p>
          <a:p>
            <a:r>
              <a:rPr lang="en-GB" dirty="0"/>
              <a:t>Displays led to </a:t>
            </a:r>
            <a:r>
              <a:rPr lang="en-GB" u="sng" dirty="0"/>
              <a:t>more</a:t>
            </a:r>
            <a:r>
              <a:rPr lang="zh-CN" altLang="en-US" dirty="0"/>
              <a:t> </a:t>
            </a:r>
            <a:r>
              <a:rPr lang="en-GB" dirty="0"/>
              <a:t>noise…</a:t>
            </a:r>
          </a:p>
          <a:p>
            <a:endParaRPr lang="en-GB" dirty="0"/>
          </a:p>
          <a:p>
            <a:r>
              <a:rPr lang="en-GB" dirty="0"/>
              <a:t>Motorists “stunting” to see how much noise they could make!</a:t>
            </a:r>
          </a:p>
          <a:p>
            <a:endParaRPr lang="en-GB" dirty="0"/>
          </a:p>
          <a:p>
            <a:r>
              <a:rPr lang="en-GB" dirty="0"/>
              <a:t>(Displays were then deactivated)</a:t>
            </a:r>
            <a:endParaRPr lang="en-GB" sz="1350" dirty="0">
              <a:solidFill>
                <a:srgbClr val="556169"/>
              </a:solidFill>
              <a:latin typeface="Georgia"/>
              <a:cs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2648" y="5751969"/>
            <a:ext cx="70375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Canada News, “Edmonton turns off 4 vehicle noise displays after complaints of stunting, intentional noise,” 13 09 2018. [Online].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31401" y="2119174"/>
            <a:ext cx="1048685" cy="41549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100" dirty="0">
                <a:solidFill>
                  <a:srgbClr val="556169"/>
                </a:solidFill>
                <a:latin typeface="+mj-lt"/>
                <a:cs typeface="Georgia"/>
              </a:rPr>
              <a:t>73.1 dB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73FA2A95-4003-FB4B-8C5A-E708F885B56B}"/>
              </a:ext>
            </a:extLst>
          </p:cNvPr>
          <p:cNvSpPr txBox="1"/>
          <p:nvPr/>
        </p:nvSpPr>
        <p:spPr>
          <a:xfrm>
            <a:off x="2952397" y="6561573"/>
            <a:ext cx="36391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750" dirty="0">
                <a:latin typeface="+mj-lt"/>
                <a:cs typeface="Georgia"/>
              </a:rPr>
              <a:t>摘自</a:t>
            </a:r>
            <a:r>
              <a:rPr lang="zh-CN" altLang="en-US" sz="750" dirty="0">
                <a:latin typeface="+mj-lt"/>
                <a:cs typeface="Georgia"/>
              </a:rPr>
              <a:t>第</a:t>
            </a:r>
            <a:r>
              <a:rPr lang="en-US" altLang="zh-CN" sz="750" dirty="0">
                <a:latin typeface="+mj-lt"/>
                <a:cs typeface="Georgia"/>
              </a:rPr>
              <a:t>50</a:t>
            </a:r>
            <a:r>
              <a:rPr lang="zh-CN" altLang="en-US" sz="750" dirty="0">
                <a:latin typeface="+mj-lt"/>
                <a:cs typeface="Georgia"/>
              </a:rPr>
              <a:t>届</a:t>
            </a:r>
            <a:r>
              <a:rPr lang="en-US" altLang="zh-CN" sz="750" dirty="0">
                <a:latin typeface="+mj-lt"/>
                <a:cs typeface="Georgia"/>
              </a:rPr>
              <a:t>IASA</a:t>
            </a:r>
            <a:r>
              <a:rPr lang="zh-CN" altLang="en-US" sz="750" dirty="0">
                <a:latin typeface="+mj-lt"/>
                <a:cs typeface="Georgia"/>
              </a:rPr>
              <a:t>会议（荷兰，</a:t>
            </a:r>
            <a:r>
              <a:rPr lang="en-US" altLang="zh-CN" sz="750" dirty="0">
                <a:latin typeface="+mj-lt"/>
                <a:cs typeface="Georgia"/>
              </a:rPr>
              <a:t>2019</a:t>
            </a:r>
            <a:r>
              <a:rPr lang="zh-CN" altLang="en-US" sz="750" dirty="0">
                <a:latin typeface="+mj-lt"/>
                <a:cs typeface="Georgia"/>
              </a:rPr>
              <a:t>年</a:t>
            </a:r>
            <a:r>
              <a:rPr lang="en-US" altLang="zh-CN" sz="750" dirty="0">
                <a:latin typeface="+mj-lt"/>
                <a:cs typeface="Georgia"/>
              </a:rPr>
              <a:t>9</a:t>
            </a:r>
            <a:r>
              <a:rPr lang="zh-CN" altLang="en-US" sz="750" dirty="0">
                <a:latin typeface="+mj-lt"/>
                <a:cs typeface="Georgia"/>
              </a:rPr>
              <a:t>月</a:t>
            </a:r>
            <a:r>
              <a:rPr lang="en-US" altLang="zh-CN" sz="750" dirty="0">
                <a:latin typeface="+mj-lt"/>
                <a:cs typeface="Georgia"/>
              </a:rPr>
              <a:t>20</a:t>
            </a:r>
            <a:r>
              <a:rPr lang="zh-CN" altLang="en-US" sz="750" dirty="0">
                <a:latin typeface="+mj-lt"/>
                <a:cs typeface="Georgia"/>
              </a:rPr>
              <a:t>日），</a:t>
            </a:r>
            <a:r>
              <a:rPr lang="en-US" altLang="zh-CN" sz="750" dirty="0">
                <a:latin typeface="+mj-lt"/>
                <a:cs typeface="Georgia"/>
              </a:rPr>
              <a:t>Mark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>
                <a:latin typeface="+mj-lt"/>
                <a:cs typeface="Georgia"/>
              </a:rPr>
              <a:t>D.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 err="1">
                <a:latin typeface="+mj-lt"/>
                <a:cs typeface="Georgia"/>
              </a:rPr>
              <a:t>Plumbley</a:t>
            </a:r>
            <a:r>
              <a:rPr lang="zh-CN" altLang="en-US" sz="750" dirty="0">
                <a:latin typeface="+mj-lt"/>
                <a:cs typeface="Georgia"/>
              </a:rPr>
              <a:t>教授的主旨演讲</a:t>
            </a:r>
            <a:endParaRPr lang="en-GB" sz="750" dirty="0">
              <a:latin typeface="+mj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257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sz="3200" dirty="0"/>
              <a:t>纽约市</a:t>
            </a:r>
            <a:r>
              <a:rPr lang="zh-CN" altLang="en-US" sz="3200" dirty="0"/>
              <a:t>声音项目</a:t>
            </a:r>
            <a:r>
              <a:rPr lang="en-GB" sz="3200" dirty="0"/>
              <a:t>(SONYC</a:t>
            </a:r>
            <a:r>
              <a:rPr lang="en-US" altLang="zh-CN" sz="3200" dirty="0"/>
              <a:t>)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2057401"/>
            <a:ext cx="3682752" cy="3394472"/>
          </a:xfrm>
        </p:spPr>
        <p:txBody>
          <a:bodyPr/>
          <a:lstStyle/>
          <a:p>
            <a:pPr marL="342900" indent="-342900"/>
            <a:r>
              <a:rPr lang="zh-CN" altLang="en-GB" dirty="0"/>
              <a:t>多媒介</a:t>
            </a:r>
            <a:r>
              <a:rPr lang="zh-CN" altLang="en-US" dirty="0"/>
              <a:t>检测噪声</a:t>
            </a:r>
            <a:endParaRPr lang="en-US" altLang="zh-CN" dirty="0"/>
          </a:p>
          <a:p>
            <a:pPr marL="342900" indent="-342900"/>
            <a:r>
              <a:rPr lang="zh-CN" altLang="en-GB" dirty="0"/>
              <a:t>拨打</a:t>
            </a:r>
            <a:r>
              <a:rPr lang="zh-CN" altLang="en-US" dirty="0"/>
              <a:t>“</a:t>
            </a:r>
            <a:r>
              <a:rPr lang="en-US" altLang="zh-CN" dirty="0"/>
              <a:t>311</a:t>
            </a:r>
            <a:r>
              <a:rPr lang="zh-CN" altLang="en-US" dirty="0"/>
              <a:t>”噪声服务热线</a:t>
            </a:r>
            <a:endParaRPr lang="en-GB" dirty="0"/>
          </a:p>
          <a:p>
            <a:endParaRPr lang="en-GB" dirty="0"/>
          </a:p>
        </p:txBody>
      </p:sp>
      <p:pic>
        <p:nvPicPr>
          <p:cNvPr id="3074" name="Picture 2" descr="The SONYC Cyber-Physical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99" y="3513853"/>
            <a:ext cx="3386121" cy="226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888" y="4023067"/>
            <a:ext cx="3640075" cy="1755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8720" y="1199552"/>
            <a:ext cx="1404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j-lt"/>
                <a:cs typeface="Georgia"/>
              </a:rPr>
              <a:t>[Bello et al, 2019]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888" y="1812875"/>
            <a:ext cx="2956889" cy="197198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8186705">
            <a:off x="8678373" y="2291412"/>
            <a:ext cx="1512168" cy="7301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9" name="Picture 2" descr="SONYC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1"/>
          <a:stretch/>
        </p:blipFill>
        <p:spPr bwMode="auto">
          <a:xfrm>
            <a:off x="2952397" y="353732"/>
            <a:ext cx="1186422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5">
            <a:extLst>
              <a:ext uri="{FF2B5EF4-FFF2-40B4-BE49-F238E27FC236}">
                <a16:creationId xmlns:a16="http://schemas.microsoft.com/office/drawing/2014/main" id="{9F6E116C-D7F1-2D42-B751-DC799F4212A6}"/>
              </a:ext>
            </a:extLst>
          </p:cNvPr>
          <p:cNvSpPr txBox="1"/>
          <p:nvPr/>
        </p:nvSpPr>
        <p:spPr>
          <a:xfrm>
            <a:off x="2952397" y="6561573"/>
            <a:ext cx="36391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750" dirty="0">
                <a:latin typeface="+mj-lt"/>
                <a:cs typeface="Georgia"/>
              </a:rPr>
              <a:t>摘自</a:t>
            </a:r>
            <a:r>
              <a:rPr lang="zh-CN" altLang="en-US" sz="750" dirty="0">
                <a:latin typeface="+mj-lt"/>
                <a:cs typeface="Georgia"/>
              </a:rPr>
              <a:t>第</a:t>
            </a:r>
            <a:r>
              <a:rPr lang="en-US" altLang="zh-CN" sz="750" dirty="0">
                <a:latin typeface="+mj-lt"/>
                <a:cs typeface="Georgia"/>
              </a:rPr>
              <a:t>50</a:t>
            </a:r>
            <a:r>
              <a:rPr lang="zh-CN" altLang="en-US" sz="750" dirty="0">
                <a:latin typeface="+mj-lt"/>
                <a:cs typeface="Georgia"/>
              </a:rPr>
              <a:t>届</a:t>
            </a:r>
            <a:r>
              <a:rPr lang="en-US" altLang="zh-CN" sz="750" dirty="0">
                <a:latin typeface="+mj-lt"/>
                <a:cs typeface="Georgia"/>
              </a:rPr>
              <a:t>IASA</a:t>
            </a:r>
            <a:r>
              <a:rPr lang="zh-CN" altLang="en-US" sz="750" dirty="0">
                <a:latin typeface="+mj-lt"/>
                <a:cs typeface="Georgia"/>
              </a:rPr>
              <a:t>会议（荷兰，</a:t>
            </a:r>
            <a:r>
              <a:rPr lang="en-US" altLang="zh-CN" sz="750" dirty="0">
                <a:latin typeface="+mj-lt"/>
                <a:cs typeface="Georgia"/>
              </a:rPr>
              <a:t>2019</a:t>
            </a:r>
            <a:r>
              <a:rPr lang="zh-CN" altLang="en-US" sz="750" dirty="0">
                <a:latin typeface="+mj-lt"/>
                <a:cs typeface="Georgia"/>
              </a:rPr>
              <a:t>年</a:t>
            </a:r>
            <a:r>
              <a:rPr lang="en-US" altLang="zh-CN" sz="750" dirty="0">
                <a:latin typeface="+mj-lt"/>
                <a:cs typeface="Georgia"/>
              </a:rPr>
              <a:t>9</a:t>
            </a:r>
            <a:r>
              <a:rPr lang="zh-CN" altLang="en-US" sz="750" dirty="0">
                <a:latin typeface="+mj-lt"/>
                <a:cs typeface="Georgia"/>
              </a:rPr>
              <a:t>月</a:t>
            </a:r>
            <a:r>
              <a:rPr lang="en-US" altLang="zh-CN" sz="750" dirty="0">
                <a:latin typeface="+mj-lt"/>
                <a:cs typeface="Georgia"/>
              </a:rPr>
              <a:t>20</a:t>
            </a:r>
            <a:r>
              <a:rPr lang="zh-CN" altLang="en-US" sz="750" dirty="0">
                <a:latin typeface="+mj-lt"/>
                <a:cs typeface="Georgia"/>
              </a:rPr>
              <a:t>日），</a:t>
            </a:r>
            <a:r>
              <a:rPr lang="en-US" altLang="zh-CN" sz="750" dirty="0">
                <a:latin typeface="+mj-lt"/>
                <a:cs typeface="Georgia"/>
              </a:rPr>
              <a:t>Mark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>
                <a:latin typeface="+mj-lt"/>
                <a:cs typeface="Georgia"/>
              </a:rPr>
              <a:t>D.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 err="1">
                <a:latin typeface="+mj-lt"/>
                <a:cs typeface="Georgia"/>
              </a:rPr>
              <a:t>Plumbley</a:t>
            </a:r>
            <a:r>
              <a:rPr lang="zh-CN" altLang="en-US" sz="750" dirty="0">
                <a:latin typeface="+mj-lt"/>
                <a:cs typeface="Georgia"/>
              </a:rPr>
              <a:t>教授的主旨演讲</a:t>
            </a:r>
            <a:endParaRPr lang="en-GB" sz="750" dirty="0">
              <a:latin typeface="+mj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145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58DF68-7A0D-BA47-AB95-1CAD6C40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611170" cy="7208378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6D554FA2-969F-F547-AE12-4876570B8E5E}"/>
              </a:ext>
            </a:extLst>
          </p:cNvPr>
          <p:cNvSpPr/>
          <p:nvPr/>
        </p:nvSpPr>
        <p:spPr>
          <a:xfrm>
            <a:off x="6981914" y="5708591"/>
            <a:ext cx="1974079" cy="965674"/>
          </a:xfrm>
          <a:prstGeom prst="roundRect">
            <a:avLst/>
          </a:prstGeom>
          <a:solidFill>
            <a:srgbClr val="9ACD4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2482F59E-947E-5D42-82CD-CF504BB6647F}"/>
              </a:ext>
            </a:extLst>
          </p:cNvPr>
          <p:cNvSpPr/>
          <p:nvPr/>
        </p:nvSpPr>
        <p:spPr>
          <a:xfrm>
            <a:off x="6981913" y="4288565"/>
            <a:ext cx="1974079" cy="965674"/>
          </a:xfrm>
          <a:prstGeom prst="roundRect">
            <a:avLst/>
          </a:prstGeom>
          <a:solidFill>
            <a:srgbClr val="9ACD4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FE6EDEB-A2C7-B045-A91D-286023811508}"/>
              </a:ext>
            </a:extLst>
          </p:cNvPr>
          <p:cNvSpPr/>
          <p:nvPr/>
        </p:nvSpPr>
        <p:spPr>
          <a:xfrm>
            <a:off x="6981912" y="2638515"/>
            <a:ext cx="1974079" cy="965674"/>
          </a:xfrm>
          <a:prstGeom prst="roundRect">
            <a:avLst/>
          </a:prstGeom>
          <a:solidFill>
            <a:srgbClr val="9ACD4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84438E5E-CC23-D247-8D0F-0E31AFDBA8F8}"/>
              </a:ext>
            </a:extLst>
          </p:cNvPr>
          <p:cNvSpPr/>
          <p:nvPr/>
        </p:nvSpPr>
        <p:spPr>
          <a:xfrm>
            <a:off x="6981912" y="1161162"/>
            <a:ext cx="1974079" cy="965674"/>
          </a:xfrm>
          <a:prstGeom prst="roundRect">
            <a:avLst/>
          </a:prstGeom>
          <a:solidFill>
            <a:srgbClr val="9ACD4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640817E-CB3C-8246-85AC-EC3B192AAB50}"/>
              </a:ext>
            </a:extLst>
          </p:cNvPr>
          <p:cNvSpPr/>
          <p:nvPr/>
        </p:nvSpPr>
        <p:spPr>
          <a:xfrm>
            <a:off x="9058542" y="5705389"/>
            <a:ext cx="1974079" cy="965674"/>
          </a:xfrm>
          <a:prstGeom prst="roundRect">
            <a:avLst/>
          </a:prstGeom>
          <a:solidFill>
            <a:srgbClr val="9ACD4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4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more information…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2057401"/>
            <a:ext cx="6329046" cy="3394472"/>
          </a:xfrm>
        </p:spPr>
        <p:txBody>
          <a:bodyPr>
            <a:normAutofit fontScale="92500" lnSpcReduction="20000"/>
          </a:bodyPr>
          <a:lstStyle/>
          <a:p>
            <a:pPr marL="342900" indent="-342900"/>
            <a:r>
              <a:rPr lang="en-GB" dirty="0"/>
              <a:t>Virtanen, Plumbley &amp; Ellis: Computational Analysis of Sound Scenes and Events, Springer, 2018</a:t>
            </a:r>
          </a:p>
          <a:p>
            <a:pPr marL="342900" indent="-342900"/>
            <a:r>
              <a:rPr lang="en-GB" dirty="0"/>
              <a:t>Making Sense of Sounds project:</a:t>
            </a:r>
            <a:br>
              <a:rPr lang="en-GB" dirty="0"/>
            </a:br>
            <a:r>
              <a:rPr lang="en-GB" dirty="0">
                <a:hlinkClick r:id="rId2"/>
              </a:rPr>
              <a:t>https://cvssp.org/projects/making_sense_of_sounds</a:t>
            </a:r>
            <a:endParaRPr lang="en-GB" dirty="0"/>
          </a:p>
          <a:p>
            <a:pPr marL="342900" indent="-342900"/>
            <a:r>
              <a:rPr lang="en-GB" dirty="0"/>
              <a:t>Detection and Classification of Acoustic Scenes and Events (DCASE) Challenges and Workshops: </a:t>
            </a:r>
            <a:r>
              <a:rPr lang="en-GB" dirty="0">
                <a:hlinkClick r:id="rId3"/>
              </a:rPr>
              <a:t>http://dcase.community/</a:t>
            </a:r>
            <a:endParaRPr lang="en-GB" dirty="0"/>
          </a:p>
          <a:p>
            <a:pPr marL="342900" indent="-342900"/>
            <a:r>
              <a:rPr lang="en-GB" dirty="0"/>
              <a:t>SONYC project: </a:t>
            </a:r>
            <a:r>
              <a:rPr lang="en-GB" dirty="0">
                <a:hlinkClick r:id="rId4"/>
              </a:rPr>
              <a:t>https://wp.nyu.edu/sonyc/</a:t>
            </a:r>
            <a:endParaRPr lang="en-GB" dirty="0"/>
          </a:p>
          <a:p>
            <a:pPr marL="342900" indent="-342900"/>
            <a:r>
              <a:rPr lang="en-GB" dirty="0"/>
              <a:t>AudioCommons: </a:t>
            </a:r>
            <a:r>
              <a:rPr lang="en-GB" dirty="0">
                <a:hlinkClick r:id="rId5"/>
              </a:rPr>
              <a:t>www.AudioCommons.org</a:t>
            </a:r>
            <a:r>
              <a:rPr lang="en-GB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27998" y="2888940"/>
            <a:ext cx="2204507" cy="3033266"/>
            <a:chOff x="6228184" y="3109784"/>
            <a:chExt cx="2746648" cy="3779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3633003"/>
              <a:ext cx="2515332" cy="325599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228184" y="3109784"/>
              <a:ext cx="2746648" cy="517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Georgia"/>
                  <a:cs typeface="Georgia"/>
                </a:rPr>
                <a:t>Want to know more?</a:t>
              </a:r>
              <a:br>
                <a:rPr lang="en-GB" sz="1050" dirty="0">
                  <a:latin typeface="Georgia"/>
                  <a:cs typeface="Georgia"/>
                </a:rPr>
              </a:br>
              <a:r>
                <a:rPr lang="en-GB" sz="1050" dirty="0">
                  <a:latin typeface="Georgia"/>
                  <a:cs typeface="Georgia"/>
                </a:rPr>
                <a:t>Virtanen, Plumbley, Ellis (2018)</a:t>
              </a:r>
            </a:p>
          </p:txBody>
        </p:sp>
      </p:grpSp>
      <p:sp>
        <p:nvSpPr>
          <p:cNvPr id="7" name="TextBox 25">
            <a:extLst>
              <a:ext uri="{FF2B5EF4-FFF2-40B4-BE49-F238E27FC236}">
                <a16:creationId xmlns:a16="http://schemas.microsoft.com/office/drawing/2014/main" id="{38AB371E-D36B-2F4F-8934-3B4B951F58A3}"/>
              </a:ext>
            </a:extLst>
          </p:cNvPr>
          <p:cNvSpPr txBox="1"/>
          <p:nvPr/>
        </p:nvSpPr>
        <p:spPr>
          <a:xfrm>
            <a:off x="2952397" y="6561573"/>
            <a:ext cx="36391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750" dirty="0">
                <a:latin typeface="+mj-lt"/>
                <a:cs typeface="Georgia"/>
              </a:rPr>
              <a:t>摘自</a:t>
            </a:r>
            <a:r>
              <a:rPr lang="zh-CN" altLang="en-US" sz="750" dirty="0">
                <a:latin typeface="+mj-lt"/>
                <a:cs typeface="Georgia"/>
              </a:rPr>
              <a:t>第</a:t>
            </a:r>
            <a:r>
              <a:rPr lang="en-US" altLang="zh-CN" sz="750" dirty="0">
                <a:latin typeface="+mj-lt"/>
                <a:cs typeface="Georgia"/>
              </a:rPr>
              <a:t>50</a:t>
            </a:r>
            <a:r>
              <a:rPr lang="zh-CN" altLang="en-US" sz="750" dirty="0">
                <a:latin typeface="+mj-lt"/>
                <a:cs typeface="Georgia"/>
              </a:rPr>
              <a:t>届</a:t>
            </a:r>
            <a:r>
              <a:rPr lang="en-US" altLang="zh-CN" sz="750" dirty="0">
                <a:latin typeface="+mj-lt"/>
                <a:cs typeface="Georgia"/>
              </a:rPr>
              <a:t>IASA</a:t>
            </a:r>
            <a:r>
              <a:rPr lang="zh-CN" altLang="en-US" sz="750" dirty="0">
                <a:latin typeface="+mj-lt"/>
                <a:cs typeface="Georgia"/>
              </a:rPr>
              <a:t>会议（荷兰，</a:t>
            </a:r>
            <a:r>
              <a:rPr lang="en-US" altLang="zh-CN" sz="750" dirty="0">
                <a:latin typeface="+mj-lt"/>
                <a:cs typeface="Georgia"/>
              </a:rPr>
              <a:t>2019</a:t>
            </a:r>
            <a:r>
              <a:rPr lang="zh-CN" altLang="en-US" sz="750" dirty="0">
                <a:latin typeface="+mj-lt"/>
                <a:cs typeface="Georgia"/>
              </a:rPr>
              <a:t>年</a:t>
            </a:r>
            <a:r>
              <a:rPr lang="en-US" altLang="zh-CN" sz="750" dirty="0">
                <a:latin typeface="+mj-lt"/>
                <a:cs typeface="Georgia"/>
              </a:rPr>
              <a:t>9</a:t>
            </a:r>
            <a:r>
              <a:rPr lang="zh-CN" altLang="en-US" sz="750" dirty="0">
                <a:latin typeface="+mj-lt"/>
                <a:cs typeface="Georgia"/>
              </a:rPr>
              <a:t>月</a:t>
            </a:r>
            <a:r>
              <a:rPr lang="en-US" altLang="zh-CN" sz="750" dirty="0">
                <a:latin typeface="+mj-lt"/>
                <a:cs typeface="Georgia"/>
              </a:rPr>
              <a:t>20</a:t>
            </a:r>
            <a:r>
              <a:rPr lang="zh-CN" altLang="en-US" sz="750" dirty="0">
                <a:latin typeface="+mj-lt"/>
                <a:cs typeface="Georgia"/>
              </a:rPr>
              <a:t>日），</a:t>
            </a:r>
            <a:r>
              <a:rPr lang="en-US" altLang="zh-CN" sz="750" dirty="0">
                <a:latin typeface="+mj-lt"/>
                <a:cs typeface="Georgia"/>
              </a:rPr>
              <a:t>Mark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>
                <a:latin typeface="+mj-lt"/>
                <a:cs typeface="Georgia"/>
              </a:rPr>
              <a:t>D.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 err="1">
                <a:latin typeface="+mj-lt"/>
                <a:cs typeface="Georgia"/>
              </a:rPr>
              <a:t>Plumbley</a:t>
            </a:r>
            <a:r>
              <a:rPr lang="zh-CN" altLang="en-US" sz="750" dirty="0">
                <a:latin typeface="+mj-lt"/>
                <a:cs typeface="Georgia"/>
              </a:rPr>
              <a:t>教授的主旨演讲</a:t>
            </a:r>
            <a:endParaRPr lang="en-GB" sz="750" dirty="0">
              <a:latin typeface="+mj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0960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73EB4-8379-7B4D-974E-DBCA8C3D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/>
              <a:t>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7EB5F5-B0E9-1241-9FE9-F94BE878E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基于机器学习方法，可以实现声学信号的识别</a:t>
            </a:r>
            <a:endParaRPr kumimoji="1" lang="en-US" altLang="zh-CN" dirty="0"/>
          </a:p>
          <a:p>
            <a:r>
              <a:rPr kumimoji="1" lang="zh-CN" altLang="en-US" dirty="0"/>
              <a:t>基于声学信号识别，可以实现人工智能的应用</a:t>
            </a:r>
            <a:endParaRPr kumimoji="1" lang="en-US" altLang="zh-CN" dirty="0"/>
          </a:p>
          <a:p>
            <a:r>
              <a:rPr kumimoji="1" lang="zh-CN" altLang="en-US" dirty="0"/>
              <a:t>尽管取得了一定进步，识别率仍需要提高，语义描述系统待完善</a:t>
            </a:r>
            <a:endParaRPr kumimoji="1" lang="en-US" altLang="zh-CN" dirty="0"/>
          </a:p>
          <a:p>
            <a:r>
              <a:rPr kumimoji="1" lang="zh-CN" altLang="en-US" dirty="0"/>
              <a:t>在实际应用过程中，还有计算效率优化的问题和算法适应性的问题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>
                <a:hlinkClick r:id="rId2"/>
              </a:rPr>
              <a:t>shengchen.li@bupt.edu.cn</a:t>
            </a:r>
            <a:endParaRPr kumimoji="1" lang="en-US" altLang="zh-CN" dirty="0"/>
          </a:p>
          <a:p>
            <a:r>
              <a:rPr kumimoji="1" lang="zh-CN" altLang="en-US" dirty="0"/>
              <a:t>鸣谢：英国萨里大学</a:t>
            </a:r>
            <a:r>
              <a:rPr kumimoji="1" lang="en-US" altLang="zh-CN" dirty="0"/>
              <a:t>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D.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Plumbley</a:t>
            </a:r>
            <a:r>
              <a:rPr kumimoji="1" lang="zh-CN" altLang="en-US" dirty="0"/>
              <a:t> </a:t>
            </a:r>
            <a:r>
              <a:rPr kumimoji="1" lang="en-US" altLang="zh-CN" dirty="0"/>
              <a:t>(FIEEE)</a:t>
            </a:r>
            <a:r>
              <a:rPr kumimoji="1" lang="zh-CN" altLang="en-US" dirty="0"/>
              <a:t> 教授，同事们和学生们</a:t>
            </a:r>
          </a:p>
        </p:txBody>
      </p:sp>
    </p:spTree>
    <p:extLst>
      <p:ext uri="{BB962C8B-B14F-4D97-AF65-F5344CB8AC3E}">
        <p14:creationId xmlns:p14="http://schemas.microsoft.com/office/powerpoint/2010/main" val="14042400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397" y="399405"/>
            <a:ext cx="6031346" cy="745089"/>
          </a:xfrm>
        </p:spPr>
        <p:txBody>
          <a:bodyPr/>
          <a:lstStyle/>
          <a:p>
            <a:r>
              <a:rPr kumimoji="1" lang="zh-CN" altLang="en-GB" sz="3600" dirty="0"/>
              <a:t>未来</a:t>
            </a:r>
            <a:r>
              <a:rPr kumimoji="1" lang="zh-CN" altLang="en-US" sz="3600" dirty="0"/>
              <a:t>产业发展及应用</a:t>
            </a:r>
            <a:endParaRPr kumimoji="1" lang="en-GB" sz="3600" dirty="0"/>
          </a:p>
        </p:txBody>
      </p:sp>
      <p:sp>
        <p:nvSpPr>
          <p:cNvPr id="3" name="Oval 2"/>
          <p:cNvSpPr/>
          <p:nvPr/>
        </p:nvSpPr>
        <p:spPr>
          <a:xfrm>
            <a:off x="5034440" y="2726922"/>
            <a:ext cx="1836204" cy="18362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GB" sz="3300" b="1" dirty="0"/>
              <a:t>声音</a:t>
            </a:r>
            <a:r>
              <a:rPr lang="zh-CN" altLang="en-US" sz="3300" b="1" dirty="0"/>
              <a:t>人工智能</a:t>
            </a:r>
            <a:endParaRPr lang="en-GB" sz="33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2477599" y="1643984"/>
            <a:ext cx="2201491" cy="1242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   </a:t>
            </a:r>
            <a:r>
              <a:rPr lang="zh-CN" altLang="en-GB" sz="2400" b="1" dirty="0"/>
              <a:t>安全</a:t>
            </a:r>
            <a:endParaRPr lang="en-GB" sz="2400" b="1" dirty="0"/>
          </a:p>
          <a:p>
            <a:pPr algn="ctr"/>
            <a:r>
              <a:rPr lang="zh-CN" altLang="en-US" sz="2400" dirty="0"/>
              <a:t>（爆炸、报警）</a:t>
            </a:r>
            <a:endParaRPr lang="en-GB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2207569" y="3014979"/>
            <a:ext cx="2201491" cy="1242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GB" sz="2400" b="1" dirty="0"/>
              <a:t>居家</a:t>
            </a:r>
            <a:r>
              <a:rPr lang="zh-CN" altLang="en-US" sz="2400" b="1" dirty="0"/>
              <a:t>辅助</a:t>
            </a:r>
            <a:r>
              <a:rPr lang="en-GB" sz="2400" b="1" dirty="0"/>
              <a:t> </a:t>
            </a:r>
          </a:p>
          <a:p>
            <a:pPr algn="ctr"/>
            <a:r>
              <a:rPr lang="zh-CN" altLang="en-US" sz="2400" b="1" dirty="0"/>
              <a:t>（居家声音）</a:t>
            </a:r>
            <a:endParaRPr lang="en-GB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477599" y="4385974"/>
            <a:ext cx="2201491" cy="1242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   </a:t>
            </a:r>
            <a:r>
              <a:rPr lang="zh-CN" altLang="en-GB" sz="2400" b="1" dirty="0"/>
              <a:t>医学</a:t>
            </a:r>
            <a:br>
              <a:rPr lang="en-GB" sz="2400" b="1" dirty="0"/>
            </a:br>
            <a:r>
              <a:rPr lang="zh-CN" altLang="en-US" sz="2400" b="1" dirty="0"/>
              <a:t>（心脏、呼吸、鼾声）</a:t>
            </a:r>
            <a:endParaRPr lang="en-GB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7188877" y="1643984"/>
            <a:ext cx="2201491" cy="1242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GB" sz="2400" b="1" dirty="0"/>
              <a:t>环境</a:t>
            </a:r>
            <a:endParaRPr lang="en-US" altLang="zh-CN" sz="2400" b="1" dirty="0"/>
          </a:p>
          <a:p>
            <a:pPr algn="ctr"/>
            <a:r>
              <a:rPr lang="zh-CN" altLang="en-US" sz="2400" dirty="0"/>
              <a:t>（</a:t>
            </a:r>
            <a:r>
              <a:rPr lang="zh-CN" altLang="en-GB" sz="2400" dirty="0"/>
              <a:t>生物</a:t>
            </a:r>
            <a:r>
              <a:rPr lang="zh-CN" altLang="en-US" sz="2400" dirty="0"/>
              <a:t>、检测、噪音）</a:t>
            </a:r>
            <a:endParaRPr lang="en-GB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46151" y="3014979"/>
            <a:ext cx="2201491" cy="1242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GB" sz="2400" b="1" dirty="0"/>
              <a:t>交通</a:t>
            </a:r>
            <a:r>
              <a:rPr lang="en-GB" sz="2400" b="1" dirty="0"/>
              <a:t> </a:t>
            </a:r>
          </a:p>
          <a:p>
            <a:pPr algn="ctr"/>
            <a:r>
              <a:rPr lang="zh-CN" altLang="en-US" sz="2400" dirty="0"/>
              <a:t>（无人驾驶）</a:t>
            </a:r>
            <a:endParaRPr lang="en-GB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7188877" y="4385974"/>
            <a:ext cx="2201491" cy="1242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   </a:t>
            </a:r>
            <a:r>
              <a:rPr lang="zh-CN" altLang="en-GB" sz="2400" b="1" dirty="0"/>
              <a:t>多媒体</a:t>
            </a:r>
            <a:r>
              <a:rPr lang="en-GB" sz="2400" b="1" dirty="0"/>
              <a:t> </a:t>
            </a:r>
          </a:p>
          <a:p>
            <a:pPr algn="ctr"/>
            <a:r>
              <a:rPr lang="zh-CN" altLang="en-US" sz="2400" b="1" dirty="0"/>
              <a:t>（</a:t>
            </a:r>
            <a:r>
              <a:rPr lang="zh-CN" altLang="en-GB" sz="2400" dirty="0"/>
              <a:t>音视频</a:t>
            </a:r>
            <a:r>
              <a:rPr lang="zh-CN" altLang="en-US" sz="2400" dirty="0"/>
              <a:t>检索）</a:t>
            </a:r>
            <a:endParaRPr lang="en-GB" sz="2400" dirty="0"/>
          </a:p>
        </p:txBody>
      </p:sp>
      <p:sp>
        <p:nvSpPr>
          <p:cNvPr id="12" name="Down Arrow 11"/>
          <p:cNvSpPr/>
          <p:nvPr/>
        </p:nvSpPr>
        <p:spPr>
          <a:xfrm rot="16200000">
            <a:off x="6855217" y="3438280"/>
            <a:ext cx="621069" cy="4134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Down Arrow 12"/>
          <p:cNvSpPr/>
          <p:nvPr/>
        </p:nvSpPr>
        <p:spPr>
          <a:xfrm rot="5400000">
            <a:off x="4407810" y="3429304"/>
            <a:ext cx="621069" cy="4134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Down Arrow 13"/>
          <p:cNvSpPr/>
          <p:nvPr/>
        </p:nvSpPr>
        <p:spPr>
          <a:xfrm rot="7600217">
            <a:off x="4723906" y="2620742"/>
            <a:ext cx="621069" cy="4134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Down Arrow 14"/>
          <p:cNvSpPr/>
          <p:nvPr/>
        </p:nvSpPr>
        <p:spPr>
          <a:xfrm rot="13999783" flipV="1">
            <a:off x="4699541" y="4237867"/>
            <a:ext cx="621069" cy="4134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" name="Down Arrow 15"/>
          <p:cNvSpPr/>
          <p:nvPr/>
        </p:nvSpPr>
        <p:spPr>
          <a:xfrm rot="13999783" flipH="1">
            <a:off x="6623422" y="2620743"/>
            <a:ext cx="621069" cy="4134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" name="Down Arrow 16"/>
          <p:cNvSpPr/>
          <p:nvPr/>
        </p:nvSpPr>
        <p:spPr>
          <a:xfrm rot="7600217" flipH="1" flipV="1">
            <a:off x="6599057" y="4237868"/>
            <a:ext cx="621069" cy="4134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23" y="4817156"/>
            <a:ext cx="450056" cy="4500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671" y="1990776"/>
            <a:ext cx="462558" cy="4143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142" y="4817156"/>
            <a:ext cx="442913" cy="360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556" y="3412806"/>
            <a:ext cx="453629" cy="4464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379" y="2042704"/>
            <a:ext cx="435769" cy="444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68" y="3448557"/>
            <a:ext cx="418897" cy="3749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444374" y="5759534"/>
            <a:ext cx="110959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dirty="0">
                <a:solidFill>
                  <a:srgbClr val="556169"/>
                </a:solidFill>
                <a:latin typeface="+mj-lt"/>
                <a:cs typeface="Georgia"/>
              </a:rPr>
              <a:t>Icons: https://icons8.com</a:t>
            </a:r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DD101179-92A5-184F-B2C8-B5449E889040}"/>
              </a:ext>
            </a:extLst>
          </p:cNvPr>
          <p:cNvSpPr txBox="1"/>
          <p:nvPr/>
        </p:nvSpPr>
        <p:spPr>
          <a:xfrm>
            <a:off x="2952397" y="6561573"/>
            <a:ext cx="36391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750" dirty="0">
                <a:latin typeface="+mj-lt"/>
                <a:cs typeface="Georgia"/>
              </a:rPr>
              <a:t>摘自</a:t>
            </a:r>
            <a:r>
              <a:rPr lang="zh-CN" altLang="en-US" sz="750" dirty="0">
                <a:latin typeface="+mj-lt"/>
                <a:cs typeface="Georgia"/>
              </a:rPr>
              <a:t>第</a:t>
            </a:r>
            <a:r>
              <a:rPr lang="en-US" altLang="zh-CN" sz="750" dirty="0">
                <a:latin typeface="+mj-lt"/>
                <a:cs typeface="Georgia"/>
              </a:rPr>
              <a:t>50</a:t>
            </a:r>
            <a:r>
              <a:rPr lang="zh-CN" altLang="en-US" sz="750" dirty="0">
                <a:latin typeface="+mj-lt"/>
                <a:cs typeface="Georgia"/>
              </a:rPr>
              <a:t>届</a:t>
            </a:r>
            <a:r>
              <a:rPr lang="en-US" altLang="zh-CN" sz="750" dirty="0">
                <a:latin typeface="+mj-lt"/>
                <a:cs typeface="Georgia"/>
              </a:rPr>
              <a:t>IASA</a:t>
            </a:r>
            <a:r>
              <a:rPr lang="zh-CN" altLang="en-US" sz="750" dirty="0">
                <a:latin typeface="+mj-lt"/>
                <a:cs typeface="Georgia"/>
              </a:rPr>
              <a:t>会议（荷兰，</a:t>
            </a:r>
            <a:r>
              <a:rPr lang="en-US" altLang="zh-CN" sz="750" dirty="0">
                <a:latin typeface="+mj-lt"/>
                <a:cs typeface="Georgia"/>
              </a:rPr>
              <a:t>2019</a:t>
            </a:r>
            <a:r>
              <a:rPr lang="zh-CN" altLang="en-US" sz="750" dirty="0">
                <a:latin typeface="+mj-lt"/>
                <a:cs typeface="Georgia"/>
              </a:rPr>
              <a:t>年</a:t>
            </a:r>
            <a:r>
              <a:rPr lang="en-US" altLang="zh-CN" sz="750" dirty="0">
                <a:latin typeface="+mj-lt"/>
                <a:cs typeface="Georgia"/>
              </a:rPr>
              <a:t>9</a:t>
            </a:r>
            <a:r>
              <a:rPr lang="zh-CN" altLang="en-US" sz="750" dirty="0">
                <a:latin typeface="+mj-lt"/>
                <a:cs typeface="Georgia"/>
              </a:rPr>
              <a:t>月</a:t>
            </a:r>
            <a:r>
              <a:rPr lang="en-US" altLang="zh-CN" sz="750" dirty="0">
                <a:latin typeface="+mj-lt"/>
                <a:cs typeface="Georgia"/>
              </a:rPr>
              <a:t>20</a:t>
            </a:r>
            <a:r>
              <a:rPr lang="zh-CN" altLang="en-US" sz="750" dirty="0">
                <a:latin typeface="+mj-lt"/>
                <a:cs typeface="Georgia"/>
              </a:rPr>
              <a:t>日），</a:t>
            </a:r>
            <a:r>
              <a:rPr lang="en-US" altLang="zh-CN" sz="750" dirty="0">
                <a:latin typeface="+mj-lt"/>
                <a:cs typeface="Georgia"/>
              </a:rPr>
              <a:t>Mark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>
                <a:latin typeface="+mj-lt"/>
                <a:cs typeface="Georgia"/>
              </a:rPr>
              <a:t>D.</a:t>
            </a:r>
            <a:r>
              <a:rPr lang="zh-CN" altLang="en-US" sz="750" dirty="0">
                <a:latin typeface="+mj-lt"/>
                <a:cs typeface="Georgia"/>
              </a:rPr>
              <a:t> </a:t>
            </a:r>
            <a:r>
              <a:rPr lang="en-US" altLang="zh-CN" sz="750" dirty="0" err="1">
                <a:latin typeface="+mj-lt"/>
                <a:cs typeface="Georgia"/>
              </a:rPr>
              <a:t>Plumbley</a:t>
            </a:r>
            <a:r>
              <a:rPr lang="zh-CN" altLang="en-US" sz="750" dirty="0">
                <a:latin typeface="+mj-lt"/>
                <a:cs typeface="Georgia"/>
              </a:rPr>
              <a:t>教授的主旨演讲</a:t>
            </a:r>
            <a:endParaRPr lang="en-GB" sz="750" dirty="0">
              <a:latin typeface="+mj-lt"/>
              <a:cs typeface="Georgia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F8019AB-0F65-BE4E-8A0D-F396E57B21BE}"/>
              </a:ext>
            </a:extLst>
          </p:cNvPr>
          <p:cNvSpPr txBox="1"/>
          <p:nvPr/>
        </p:nvSpPr>
        <p:spPr>
          <a:xfrm>
            <a:off x="8824722" y="6581570"/>
            <a:ext cx="110959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dirty="0">
                <a:latin typeface="+mj-lt"/>
                <a:cs typeface="Georgia"/>
              </a:rPr>
              <a:t>Icons: https://icons8.com</a:t>
            </a:r>
          </a:p>
        </p:txBody>
      </p:sp>
    </p:spTree>
    <p:extLst>
      <p:ext uri="{BB962C8B-B14F-4D97-AF65-F5344CB8AC3E}">
        <p14:creationId xmlns:p14="http://schemas.microsoft.com/office/powerpoint/2010/main" val="42473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60B27-1A6B-DC44-A9BB-F6E413A1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sz="3600" dirty="0"/>
              <a:t>声学</a:t>
            </a:r>
            <a:r>
              <a:rPr lang="zh-CN" altLang="en-US" sz="3600" dirty="0"/>
              <a:t>信号处理典型任务</a:t>
            </a:r>
            <a:endParaRPr kumimoji="1" lang="zh-CN" altLang="en-US" sz="3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10C4E-C7D3-6044-82E7-65E19A1DE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声学场景检测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检测录音设备所在的声学场景</a:t>
            </a:r>
            <a:endParaRPr kumimoji="1" lang="en-US" altLang="zh-CN" dirty="0"/>
          </a:p>
          <a:p>
            <a:r>
              <a:rPr kumimoji="1" lang="zh-CN" altLang="en-US" dirty="0"/>
              <a:t>声学事件标记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标记音频中出现的事件</a:t>
            </a:r>
            <a:endParaRPr kumimoji="1" lang="en-US" altLang="zh-CN" dirty="0"/>
          </a:p>
          <a:p>
            <a:r>
              <a:rPr kumimoji="1" lang="zh-CN" altLang="en-US" dirty="0"/>
              <a:t>声学事件检测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标记音频中出现的事件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标记事件的起止时间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6711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A167D-F052-584C-9D82-4DEA58BE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sz="3600" dirty="0"/>
              <a:t>声学</a:t>
            </a:r>
            <a:r>
              <a:rPr lang="zh-CN" altLang="en-US" sz="3600" dirty="0"/>
              <a:t>场景检测与事件分类挑战赛（</a:t>
            </a:r>
            <a:r>
              <a:rPr lang="en-US" altLang="zh-CN" sz="3600" dirty="0"/>
              <a:t>DCASE</a:t>
            </a:r>
            <a:r>
              <a:rPr lang="zh-CN" altLang="en-US" sz="3600" dirty="0"/>
              <a:t>）</a:t>
            </a:r>
            <a:endParaRPr kumimoji="1" lang="zh-CN" altLang="en-US" sz="36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EA83C9-3AF0-954E-9ED7-E6682DE1E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由</a:t>
            </a:r>
            <a:r>
              <a:rPr kumimoji="1" lang="en-US" altLang="zh-CN" dirty="0"/>
              <a:t>IEEE</a:t>
            </a:r>
            <a:r>
              <a:rPr kumimoji="1" lang="zh-CN" altLang="en-US" dirty="0"/>
              <a:t>举办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2013</a:t>
            </a:r>
            <a:r>
              <a:rPr kumimoji="1" lang="zh-CN" altLang="en-US" dirty="0"/>
              <a:t>年第一届（</a:t>
            </a:r>
            <a:r>
              <a:rPr kumimoji="1" lang="en-US" altLang="zh-CN" dirty="0"/>
              <a:t>WASPAA</a:t>
            </a:r>
            <a:r>
              <a:rPr kumimoji="1" lang="zh-CN" altLang="en-US" dirty="0"/>
              <a:t>附属）：</a:t>
            </a:r>
            <a:r>
              <a:rPr kumimoji="1" lang="en-US" altLang="zh-CN" dirty="0"/>
              <a:t>24</a:t>
            </a:r>
            <a:r>
              <a:rPr kumimoji="1" lang="zh-CN" altLang="en-US" dirty="0"/>
              <a:t>队次参赛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2016</a:t>
            </a:r>
            <a:r>
              <a:rPr kumimoji="1" lang="zh-CN" altLang="en-US" dirty="0"/>
              <a:t>年第二届（</a:t>
            </a:r>
            <a:r>
              <a:rPr kumimoji="1" lang="en-US" altLang="zh-CN" dirty="0"/>
              <a:t>EUSIPCO</a:t>
            </a:r>
            <a:r>
              <a:rPr kumimoji="1" lang="zh-CN" altLang="en-US" dirty="0"/>
              <a:t>附属）：</a:t>
            </a:r>
            <a:r>
              <a:rPr kumimoji="1" lang="en-US" altLang="zh-CN" dirty="0"/>
              <a:t>82</a:t>
            </a:r>
            <a:r>
              <a:rPr kumimoji="1" lang="zh-CN" altLang="en-US" dirty="0"/>
              <a:t>队次参赛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2017</a:t>
            </a:r>
            <a:r>
              <a:rPr kumimoji="1" lang="zh-CN" altLang="en-US" dirty="0"/>
              <a:t>年第三届：</a:t>
            </a:r>
            <a:r>
              <a:rPr kumimoji="1" lang="en-US" altLang="zh-CN" dirty="0"/>
              <a:t>200</a:t>
            </a:r>
            <a:r>
              <a:rPr kumimoji="1" lang="zh-CN" altLang="en-US" dirty="0"/>
              <a:t>余队次参赛，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个大项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2018</a:t>
            </a:r>
            <a:r>
              <a:rPr kumimoji="1" lang="zh-CN" altLang="en-US" dirty="0"/>
              <a:t>年第四届：</a:t>
            </a:r>
            <a:r>
              <a:rPr kumimoji="1" lang="en-US" altLang="zh-CN" dirty="0"/>
              <a:t>650</a:t>
            </a:r>
            <a:r>
              <a:rPr kumimoji="1" lang="zh-CN" altLang="en-US" dirty="0"/>
              <a:t>余队次参赛，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个大项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2019</a:t>
            </a:r>
            <a:r>
              <a:rPr kumimoji="1" lang="zh-CN" altLang="en-US" dirty="0"/>
              <a:t>年第五届：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余队次参赛，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个大项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2020</a:t>
            </a:r>
            <a:r>
              <a:rPr kumimoji="1" lang="zh-CN" altLang="en-US" dirty="0"/>
              <a:t>年第六届：进行中，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个大项</a:t>
            </a:r>
          </a:p>
        </p:txBody>
      </p:sp>
    </p:spTree>
    <p:extLst>
      <p:ext uri="{BB962C8B-B14F-4D97-AF65-F5344CB8AC3E}">
        <p14:creationId xmlns:p14="http://schemas.microsoft.com/office/powerpoint/2010/main" val="23600037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sz="3600" dirty="0"/>
              <a:t>使用</a:t>
            </a:r>
            <a:r>
              <a:rPr lang="zh-CN" altLang="en-US" sz="3600" dirty="0"/>
              <a:t>机器学习</a:t>
            </a:r>
            <a:br>
              <a:rPr lang="en-US" altLang="zh-CN" sz="3600" dirty="0"/>
            </a:br>
            <a:r>
              <a:rPr lang="en-US" altLang="zh-CN" sz="3600" dirty="0"/>
              <a:t>——</a:t>
            </a:r>
            <a:r>
              <a:rPr lang="zh-CN" altLang="en-US" sz="3600" dirty="0"/>
              <a:t>数据库的构建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zh-CN" altLang="en-GB" dirty="0"/>
              <a:t>声学</a:t>
            </a:r>
            <a:r>
              <a:rPr lang="zh-CN" altLang="en-US" dirty="0"/>
              <a:t>场景检测与事件分类挑战赛（</a:t>
            </a:r>
            <a:r>
              <a:rPr lang="en-US" altLang="zh-CN" dirty="0"/>
              <a:t>DCASE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/>
            <a:r>
              <a:rPr lang="en-US" altLang="zh-CN" dirty="0" err="1"/>
              <a:t>CHiME</a:t>
            </a:r>
            <a:r>
              <a:rPr lang="en-US" altLang="zh-CN" dirty="0"/>
              <a:t>-HOME</a:t>
            </a:r>
            <a:r>
              <a:rPr lang="zh-CN" altLang="en-US" dirty="0"/>
              <a:t> 数据集，由</a:t>
            </a:r>
            <a:r>
              <a:rPr lang="en-US" altLang="zh-CN" dirty="0"/>
              <a:t>Audio</a:t>
            </a:r>
            <a:r>
              <a:rPr lang="zh-CN" altLang="en-US" dirty="0"/>
              <a:t> </a:t>
            </a:r>
            <a:r>
              <a:rPr lang="en-US" altLang="zh-CN" dirty="0"/>
              <a:t>Analytic</a:t>
            </a:r>
            <a:r>
              <a:rPr lang="zh-CN" altLang="en-US" dirty="0"/>
              <a:t>维护</a:t>
            </a:r>
            <a:endParaRPr lang="en-US" altLang="zh-CN" dirty="0"/>
          </a:p>
          <a:p>
            <a:pPr marL="342900" indent="-342900"/>
            <a:r>
              <a:rPr lang="en-US" altLang="zh-CN" dirty="0" err="1"/>
              <a:t>AudioSet</a:t>
            </a:r>
            <a:r>
              <a:rPr lang="zh-CN" altLang="en-US" dirty="0"/>
              <a:t>，谷歌维护</a:t>
            </a:r>
            <a:endParaRPr lang="en-US" altLang="zh-CN" dirty="0"/>
          </a:p>
          <a:p>
            <a:pPr marL="800100" lvl="1" indent="-342900"/>
            <a:r>
              <a:rPr lang="en-US" altLang="zh-CN" dirty="0"/>
              <a:t>210</a:t>
            </a:r>
            <a:r>
              <a:rPr lang="zh-CN" altLang="en-US" dirty="0"/>
              <a:t>万余个</a:t>
            </a:r>
            <a:r>
              <a:rPr lang="en-US" altLang="zh-CN" dirty="0"/>
              <a:t>10</a:t>
            </a:r>
            <a:r>
              <a:rPr lang="zh-CN" altLang="en-US" dirty="0"/>
              <a:t>秒声音片断</a:t>
            </a:r>
            <a:endParaRPr lang="en-US" altLang="zh-CN" dirty="0"/>
          </a:p>
          <a:p>
            <a:pPr marL="800100" lvl="1" indent="-342900"/>
            <a:r>
              <a:rPr lang="en-US" altLang="zh-CN" dirty="0"/>
              <a:t>632</a:t>
            </a:r>
            <a:r>
              <a:rPr lang="zh-CN" altLang="en-US" dirty="0"/>
              <a:t>类标记，最多</a:t>
            </a:r>
            <a:r>
              <a:rPr lang="en-US" altLang="zh-CN" dirty="0"/>
              <a:t>6</a:t>
            </a:r>
            <a:r>
              <a:rPr lang="zh-CN" altLang="en-US" dirty="0"/>
              <a:t>级标签</a:t>
            </a:r>
            <a:endParaRPr lang="en-US" altLang="zh-CN" dirty="0"/>
          </a:p>
          <a:p>
            <a:pPr marL="800100" lvl="1" indent="-342900"/>
            <a:r>
              <a:rPr lang="zh-CN" altLang="en-US" dirty="0"/>
              <a:t>平均每个片断有</a:t>
            </a:r>
            <a:r>
              <a:rPr lang="en-US" altLang="zh-CN" dirty="0"/>
              <a:t>2.7</a:t>
            </a:r>
            <a:r>
              <a:rPr lang="zh-CN" altLang="en-US" dirty="0"/>
              <a:t>个标签</a:t>
            </a:r>
            <a:endParaRPr lang="en-US" altLang="zh-CN" dirty="0"/>
          </a:p>
          <a:p>
            <a:pPr marL="342900" indent="-342900"/>
            <a:r>
              <a:rPr lang="zh-CN" altLang="en-US" dirty="0"/>
              <a:t>其他数据库（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Sound</a:t>
            </a:r>
            <a:r>
              <a:rPr lang="zh-CN" altLang="en-US" dirty="0"/>
              <a:t>数据库等）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593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28B0872-F3E3-446D-A208-E6406AAC02AF}"/>
              </a:ext>
            </a:extLst>
          </p:cNvPr>
          <p:cNvSpPr txBox="1">
            <a:spLocks/>
          </p:cNvSpPr>
          <p:nvPr/>
        </p:nvSpPr>
        <p:spPr>
          <a:xfrm>
            <a:off x="2953584" y="1751312"/>
            <a:ext cx="5088152" cy="2470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强标签：事件种类</a:t>
            </a:r>
            <a:r>
              <a:rPr lang="en-US" altLang="zh-CN" sz="1500" dirty="0"/>
              <a:t>+</a:t>
            </a:r>
            <a:r>
              <a:rPr lang="zh-CN" altLang="en-US" sz="1500" dirty="0"/>
              <a:t>起止时间</a:t>
            </a:r>
            <a:endParaRPr lang="en-US" altLang="zh-CN" sz="15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0BC517-33A4-4FEA-A4EB-A16081B2B7C7}"/>
              </a:ext>
            </a:extLst>
          </p:cNvPr>
          <p:cNvSpPr txBox="1">
            <a:spLocks/>
          </p:cNvSpPr>
          <p:nvPr/>
        </p:nvSpPr>
        <p:spPr>
          <a:xfrm>
            <a:off x="2958916" y="2354516"/>
            <a:ext cx="5088152" cy="2470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弱标签：事件种类</a:t>
            </a:r>
            <a:endParaRPr lang="en-US" altLang="zh-CN" sz="15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31B7185-1129-4085-BEA5-96F295739033}"/>
              </a:ext>
            </a:extLst>
          </p:cNvPr>
          <p:cNvSpPr txBox="1">
            <a:spLocks/>
          </p:cNvSpPr>
          <p:nvPr/>
        </p:nvSpPr>
        <p:spPr>
          <a:xfrm>
            <a:off x="2962130" y="2051507"/>
            <a:ext cx="5088152" cy="2470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时序标签：事件种类</a:t>
            </a:r>
            <a:r>
              <a:rPr lang="en-US" altLang="zh-CN" sz="1500" dirty="0"/>
              <a:t>+</a:t>
            </a:r>
            <a:r>
              <a:rPr lang="zh-CN" altLang="en-US" sz="1500" dirty="0"/>
              <a:t>事件顺序</a:t>
            </a:r>
            <a:endParaRPr lang="en-US" altLang="zh-CN" sz="1500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950069D-1F90-4D0E-89B0-049792FBABF1}"/>
              </a:ext>
            </a:extLst>
          </p:cNvPr>
          <p:cNvGrpSpPr/>
          <p:nvPr/>
        </p:nvGrpSpPr>
        <p:grpSpPr>
          <a:xfrm>
            <a:off x="5840086" y="1683045"/>
            <a:ext cx="1165304" cy="883058"/>
            <a:chOff x="7344941" y="1008228"/>
            <a:chExt cx="1553739" cy="1177411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A2BA49ED-0AD1-4EF2-B67C-F2AAE9382CCD}"/>
                </a:ext>
              </a:extLst>
            </p:cNvPr>
            <p:cNvCxnSpPr/>
            <p:nvPr/>
          </p:nvCxnSpPr>
          <p:spPr>
            <a:xfrm>
              <a:off x="7344941" y="1008228"/>
              <a:ext cx="0" cy="117741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6E1C3883-BD1E-4232-B372-C9D2259F73B1}"/>
                </a:ext>
              </a:extLst>
            </p:cNvPr>
            <p:cNvSpPr txBox="1">
              <a:spLocks/>
            </p:cNvSpPr>
            <p:nvPr/>
          </p:nvSpPr>
          <p:spPr>
            <a:xfrm>
              <a:off x="7455256" y="1284410"/>
              <a:ext cx="1443424" cy="59181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500" dirty="0">
                  <a:solidFill>
                    <a:srgbClr val="FF0000"/>
                  </a:solidFill>
                </a:rPr>
                <a:t>less information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EB035BC-5769-40D9-8743-9DB346B234C1}"/>
              </a:ext>
            </a:extLst>
          </p:cNvPr>
          <p:cNvGrpSpPr/>
          <p:nvPr/>
        </p:nvGrpSpPr>
        <p:grpSpPr>
          <a:xfrm>
            <a:off x="2857556" y="2787363"/>
            <a:ext cx="6701417" cy="1195834"/>
            <a:chOff x="254072" y="2573483"/>
            <a:chExt cx="8935223" cy="1594446"/>
          </a:xfrm>
        </p:grpSpPr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3E2004E3-B519-4A5B-B02F-B273E9636B96}"/>
                </a:ext>
              </a:extLst>
            </p:cNvPr>
            <p:cNvSpPr txBox="1"/>
            <p:nvPr/>
          </p:nvSpPr>
          <p:spPr>
            <a:xfrm>
              <a:off x="8315486" y="2573483"/>
              <a:ext cx="87380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i="1"/>
                <a:t>adult speaking</a:t>
              </a:r>
              <a:endParaRPr lang="en-GB" sz="1050" i="1"/>
            </a:p>
          </p:txBody>
        </p:sp>
        <p:sp>
          <p:nvSpPr>
            <p:cNvPr id="37" name="矩形 7">
              <a:extLst>
                <a:ext uri="{FF2B5EF4-FFF2-40B4-BE49-F238E27FC236}">
                  <a16:creationId xmlns:a16="http://schemas.microsoft.com/office/drawing/2014/main" id="{26E55268-C082-4785-8AB0-E19119FE096E}"/>
                </a:ext>
              </a:extLst>
            </p:cNvPr>
            <p:cNvSpPr/>
            <p:nvPr/>
          </p:nvSpPr>
          <p:spPr>
            <a:xfrm>
              <a:off x="1369643" y="3157307"/>
              <a:ext cx="1083122" cy="214314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38" name="矩形 7">
              <a:extLst>
                <a:ext uri="{FF2B5EF4-FFF2-40B4-BE49-F238E27FC236}">
                  <a16:creationId xmlns:a16="http://schemas.microsoft.com/office/drawing/2014/main" id="{EE742514-53B9-4A5B-88E1-2015A60E5249}"/>
                </a:ext>
              </a:extLst>
            </p:cNvPr>
            <p:cNvSpPr/>
            <p:nvPr/>
          </p:nvSpPr>
          <p:spPr>
            <a:xfrm>
              <a:off x="4357306" y="3157307"/>
              <a:ext cx="1083122" cy="214314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39" name="矩形 7">
              <a:extLst>
                <a:ext uri="{FF2B5EF4-FFF2-40B4-BE49-F238E27FC236}">
                  <a16:creationId xmlns:a16="http://schemas.microsoft.com/office/drawing/2014/main" id="{72BCB4EE-9FB7-4155-9FC4-64E846F129A6}"/>
                </a:ext>
              </a:extLst>
            </p:cNvPr>
            <p:cNvSpPr/>
            <p:nvPr/>
          </p:nvSpPr>
          <p:spPr>
            <a:xfrm>
              <a:off x="5892870" y="3157307"/>
              <a:ext cx="503344" cy="214314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0" name="矩形 8">
              <a:extLst>
                <a:ext uri="{FF2B5EF4-FFF2-40B4-BE49-F238E27FC236}">
                  <a16:creationId xmlns:a16="http://schemas.microsoft.com/office/drawing/2014/main" id="{F49CF442-9561-4BE5-A01C-CA0DED9430A6}"/>
                </a:ext>
              </a:extLst>
            </p:cNvPr>
            <p:cNvSpPr/>
            <p:nvPr/>
          </p:nvSpPr>
          <p:spPr>
            <a:xfrm>
              <a:off x="3139151" y="3539585"/>
              <a:ext cx="802346" cy="214314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41" name="矩形 8">
              <a:extLst>
                <a:ext uri="{FF2B5EF4-FFF2-40B4-BE49-F238E27FC236}">
                  <a16:creationId xmlns:a16="http://schemas.microsoft.com/office/drawing/2014/main" id="{B8E8B755-FE3F-4A79-9DA4-9404B4642A02}"/>
                </a:ext>
              </a:extLst>
            </p:cNvPr>
            <p:cNvSpPr/>
            <p:nvPr/>
          </p:nvSpPr>
          <p:spPr>
            <a:xfrm>
              <a:off x="7758041" y="3539585"/>
              <a:ext cx="550104" cy="214314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42" name="矩形 9">
              <a:extLst>
                <a:ext uri="{FF2B5EF4-FFF2-40B4-BE49-F238E27FC236}">
                  <a16:creationId xmlns:a16="http://schemas.microsoft.com/office/drawing/2014/main" id="{CA1E8E54-C4C4-4B95-9C77-63A582B7B95C}"/>
                </a:ext>
              </a:extLst>
            </p:cNvPr>
            <p:cNvSpPr/>
            <p:nvPr/>
          </p:nvSpPr>
          <p:spPr>
            <a:xfrm>
              <a:off x="254072" y="2725805"/>
              <a:ext cx="943682" cy="214314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43" name="矩形 9">
              <a:extLst>
                <a:ext uri="{FF2B5EF4-FFF2-40B4-BE49-F238E27FC236}">
                  <a16:creationId xmlns:a16="http://schemas.microsoft.com/office/drawing/2014/main" id="{2C2987CC-876E-48F8-8FCD-5D43AB9CF97F}"/>
                </a:ext>
              </a:extLst>
            </p:cNvPr>
            <p:cNvSpPr/>
            <p:nvPr/>
          </p:nvSpPr>
          <p:spPr>
            <a:xfrm>
              <a:off x="1479957" y="2725805"/>
              <a:ext cx="943682" cy="214314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D3256952-794F-4B86-8B42-CB4F3CA13B0C}"/>
                </a:ext>
              </a:extLst>
            </p:cNvPr>
            <p:cNvSpPr/>
            <p:nvPr/>
          </p:nvSpPr>
          <p:spPr>
            <a:xfrm>
              <a:off x="2854866" y="2725805"/>
              <a:ext cx="1415523" cy="214314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6AD3EAAF-3947-440C-86BF-0954B7463C6F}"/>
                </a:ext>
              </a:extLst>
            </p:cNvPr>
            <p:cNvSpPr/>
            <p:nvPr/>
          </p:nvSpPr>
          <p:spPr>
            <a:xfrm>
              <a:off x="4786827" y="2725805"/>
              <a:ext cx="943682" cy="214314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CB351E7E-AFA5-45AA-B469-65DC8DA942F9}"/>
                </a:ext>
              </a:extLst>
            </p:cNvPr>
            <p:cNvSpPr/>
            <p:nvPr/>
          </p:nvSpPr>
          <p:spPr>
            <a:xfrm>
              <a:off x="6006177" y="2725805"/>
              <a:ext cx="943682" cy="214314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70A441BE-0AB2-4358-B674-0409BA06F854}"/>
                </a:ext>
              </a:extLst>
            </p:cNvPr>
            <p:cNvSpPr/>
            <p:nvPr/>
          </p:nvSpPr>
          <p:spPr>
            <a:xfrm>
              <a:off x="7371803" y="2725805"/>
              <a:ext cx="943682" cy="214314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48" name="矩形 8">
              <a:extLst>
                <a:ext uri="{FF2B5EF4-FFF2-40B4-BE49-F238E27FC236}">
                  <a16:creationId xmlns:a16="http://schemas.microsoft.com/office/drawing/2014/main" id="{58C54DFF-CDF5-42A5-99FE-6804789520FB}"/>
                </a:ext>
              </a:extLst>
            </p:cNvPr>
            <p:cNvSpPr/>
            <p:nvPr/>
          </p:nvSpPr>
          <p:spPr>
            <a:xfrm>
              <a:off x="7094482" y="3879252"/>
              <a:ext cx="241241" cy="214314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r</a:t>
              </a:r>
            </a:p>
          </p:txBody>
        </p:sp>
        <p:sp>
          <p:nvSpPr>
            <p:cNvPr id="49" name="TextBox 31">
              <a:extLst>
                <a:ext uri="{FF2B5EF4-FFF2-40B4-BE49-F238E27FC236}">
                  <a16:creationId xmlns:a16="http://schemas.microsoft.com/office/drawing/2014/main" id="{FAE21447-C0D8-4FEE-837A-10AADF5518A4}"/>
                </a:ext>
              </a:extLst>
            </p:cNvPr>
            <p:cNvSpPr txBox="1"/>
            <p:nvPr/>
          </p:nvSpPr>
          <p:spPr>
            <a:xfrm>
              <a:off x="7475578" y="3107278"/>
              <a:ext cx="147215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i="1"/>
                <a:t>children speaking</a:t>
              </a:r>
              <a:endParaRPr lang="en-GB" sz="1050" i="1"/>
            </a:p>
          </p:txBody>
        </p:sp>
        <p:sp>
          <p:nvSpPr>
            <p:cNvPr id="50" name="TextBox 33">
              <a:extLst>
                <a:ext uri="{FF2B5EF4-FFF2-40B4-BE49-F238E27FC236}">
                  <a16:creationId xmlns:a16="http://schemas.microsoft.com/office/drawing/2014/main" id="{11602F6E-85BC-4A3F-AB9C-4480A2D23772}"/>
                </a:ext>
              </a:extLst>
            </p:cNvPr>
            <p:cNvSpPr txBox="1"/>
            <p:nvPr/>
          </p:nvSpPr>
          <p:spPr>
            <a:xfrm>
              <a:off x="2011977" y="3467914"/>
              <a:ext cx="106746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i="1" dirty="0"/>
                <a:t>dog barking</a:t>
              </a:r>
              <a:endParaRPr lang="en-GB" sz="1050" i="1" dirty="0"/>
            </a:p>
          </p:txBody>
        </p:sp>
        <p:sp>
          <p:nvSpPr>
            <p:cNvPr id="51" name="矩形 8">
              <a:extLst>
                <a:ext uri="{FF2B5EF4-FFF2-40B4-BE49-F238E27FC236}">
                  <a16:creationId xmlns:a16="http://schemas.microsoft.com/office/drawing/2014/main" id="{B665CD1B-9471-4930-BD3B-97B532B1427F}"/>
                </a:ext>
              </a:extLst>
            </p:cNvPr>
            <p:cNvSpPr/>
            <p:nvPr/>
          </p:nvSpPr>
          <p:spPr>
            <a:xfrm>
              <a:off x="6485360" y="3539585"/>
              <a:ext cx="550104" cy="214314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CA9CBDCE-4CCB-4CB4-B567-0F236EA4071D}"/>
                </a:ext>
              </a:extLst>
            </p:cNvPr>
            <p:cNvSpPr txBox="1"/>
            <p:nvPr/>
          </p:nvSpPr>
          <p:spPr>
            <a:xfrm>
              <a:off x="5730510" y="3829374"/>
              <a:ext cx="136397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i="1"/>
                <a:t>doorbell ringing</a:t>
              </a:r>
              <a:endParaRPr lang="en-GB" sz="1050" i="1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B1745BE-CC90-45B1-AD9E-3608A8CB1094}"/>
              </a:ext>
            </a:extLst>
          </p:cNvPr>
          <p:cNvGrpSpPr/>
          <p:nvPr/>
        </p:nvGrpSpPr>
        <p:grpSpPr>
          <a:xfrm>
            <a:off x="2767442" y="3062341"/>
            <a:ext cx="5813293" cy="1704896"/>
            <a:chOff x="133920" y="2940119"/>
            <a:chExt cx="7751057" cy="2273195"/>
          </a:xfrm>
        </p:grpSpPr>
        <p:sp>
          <p:nvSpPr>
            <p:cNvPr id="54" name="矩形 8">
              <a:extLst>
                <a:ext uri="{FF2B5EF4-FFF2-40B4-BE49-F238E27FC236}">
                  <a16:creationId xmlns:a16="http://schemas.microsoft.com/office/drawing/2014/main" id="{20069AD6-A3AC-4105-915D-7600D9AF7214}"/>
                </a:ext>
              </a:extLst>
            </p:cNvPr>
            <p:cNvSpPr/>
            <p:nvPr/>
          </p:nvSpPr>
          <p:spPr>
            <a:xfrm>
              <a:off x="133920" y="4955224"/>
              <a:ext cx="248191" cy="255248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D83CEBF2-290C-4649-9657-FB52E2D6DBA6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2" y="2976033"/>
              <a:ext cx="0" cy="1923994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8">
              <a:extLst>
                <a:ext uri="{FF2B5EF4-FFF2-40B4-BE49-F238E27FC236}">
                  <a16:creationId xmlns:a16="http://schemas.microsoft.com/office/drawing/2014/main" id="{C17CE0FB-09BD-4A8A-B6EE-5288F2772258}"/>
                </a:ext>
              </a:extLst>
            </p:cNvPr>
            <p:cNvSpPr/>
            <p:nvPr/>
          </p:nvSpPr>
          <p:spPr>
            <a:xfrm>
              <a:off x="1454151" y="4955224"/>
              <a:ext cx="149901" cy="255248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4806D082-D4B5-4216-B6B1-781811C24E22}"/>
                </a:ext>
              </a:extLst>
            </p:cNvPr>
            <p:cNvCxnSpPr>
              <a:cxnSpLocks/>
            </p:cNvCxnSpPr>
            <p:nvPr/>
          </p:nvCxnSpPr>
          <p:spPr>
            <a:xfrm>
              <a:off x="1476013" y="2976033"/>
              <a:ext cx="0" cy="1923994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8">
              <a:extLst>
                <a:ext uri="{FF2B5EF4-FFF2-40B4-BE49-F238E27FC236}">
                  <a16:creationId xmlns:a16="http://schemas.microsoft.com/office/drawing/2014/main" id="{6BB1EDEF-DF68-4FC3-BE51-04AFBBB41DD9}"/>
                </a:ext>
              </a:extLst>
            </p:cNvPr>
            <p:cNvSpPr/>
            <p:nvPr/>
          </p:nvSpPr>
          <p:spPr>
            <a:xfrm>
              <a:off x="2744255" y="4955224"/>
              <a:ext cx="248191" cy="255248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58C305B1-CB43-46E3-AF1D-3D61EF167A79}"/>
                </a:ext>
              </a:extLst>
            </p:cNvPr>
            <p:cNvCxnSpPr>
              <a:cxnSpLocks/>
            </p:cNvCxnSpPr>
            <p:nvPr/>
          </p:nvCxnSpPr>
          <p:spPr>
            <a:xfrm>
              <a:off x="2864407" y="2940119"/>
              <a:ext cx="0" cy="1959908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8">
              <a:extLst>
                <a:ext uri="{FF2B5EF4-FFF2-40B4-BE49-F238E27FC236}">
                  <a16:creationId xmlns:a16="http://schemas.microsoft.com/office/drawing/2014/main" id="{B6895604-B828-4A41-8942-DA6AA0C1A44F}"/>
                </a:ext>
              </a:extLst>
            </p:cNvPr>
            <p:cNvSpPr/>
            <p:nvPr/>
          </p:nvSpPr>
          <p:spPr>
            <a:xfrm>
              <a:off x="4664802" y="4955224"/>
              <a:ext cx="248191" cy="255248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D204BF28-6BC2-4D29-8E02-32D15C5A7827}"/>
                </a:ext>
              </a:extLst>
            </p:cNvPr>
            <p:cNvCxnSpPr>
              <a:cxnSpLocks/>
            </p:cNvCxnSpPr>
            <p:nvPr/>
          </p:nvCxnSpPr>
          <p:spPr>
            <a:xfrm>
              <a:off x="4784954" y="2940119"/>
              <a:ext cx="0" cy="1959908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8">
              <a:extLst>
                <a:ext uri="{FF2B5EF4-FFF2-40B4-BE49-F238E27FC236}">
                  <a16:creationId xmlns:a16="http://schemas.microsoft.com/office/drawing/2014/main" id="{3E509F48-726A-420B-A915-BE6A322CE99B}"/>
                </a:ext>
              </a:extLst>
            </p:cNvPr>
            <p:cNvSpPr/>
            <p:nvPr/>
          </p:nvSpPr>
          <p:spPr>
            <a:xfrm>
              <a:off x="5976387" y="4955224"/>
              <a:ext cx="157821" cy="255248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C1BB0881-229D-4371-99B9-F9082E2F60F6}"/>
                </a:ext>
              </a:extLst>
            </p:cNvPr>
            <p:cNvCxnSpPr>
              <a:cxnSpLocks/>
            </p:cNvCxnSpPr>
            <p:nvPr/>
          </p:nvCxnSpPr>
          <p:spPr>
            <a:xfrm>
              <a:off x="6006169" y="2940119"/>
              <a:ext cx="0" cy="1959908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8">
              <a:extLst>
                <a:ext uri="{FF2B5EF4-FFF2-40B4-BE49-F238E27FC236}">
                  <a16:creationId xmlns:a16="http://schemas.microsoft.com/office/drawing/2014/main" id="{CF5BBB48-6ABD-4591-91DE-335C7E53FDBB}"/>
                </a:ext>
              </a:extLst>
            </p:cNvPr>
            <p:cNvSpPr/>
            <p:nvPr/>
          </p:nvSpPr>
          <p:spPr>
            <a:xfrm>
              <a:off x="7270725" y="4955224"/>
              <a:ext cx="248191" cy="255248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a</a:t>
              </a: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F19AB9A7-54FC-4040-8F0E-FD6A605F417F}"/>
                </a:ext>
              </a:extLst>
            </p:cNvPr>
            <p:cNvCxnSpPr>
              <a:cxnSpLocks/>
            </p:cNvCxnSpPr>
            <p:nvPr/>
          </p:nvCxnSpPr>
          <p:spPr>
            <a:xfrm>
              <a:off x="7390877" y="2976033"/>
              <a:ext cx="0" cy="1923994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8">
              <a:extLst>
                <a:ext uri="{FF2B5EF4-FFF2-40B4-BE49-F238E27FC236}">
                  <a16:creationId xmlns:a16="http://schemas.microsoft.com/office/drawing/2014/main" id="{6A640212-E107-4871-9D01-C09DB04AF543}"/>
                </a:ext>
              </a:extLst>
            </p:cNvPr>
            <p:cNvSpPr/>
            <p:nvPr/>
          </p:nvSpPr>
          <p:spPr>
            <a:xfrm>
              <a:off x="1291174" y="4955224"/>
              <a:ext cx="139915" cy="25524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357E6B35-4707-4BAF-9AB4-F11251A836EC}"/>
                </a:ext>
              </a:extLst>
            </p:cNvPr>
            <p:cNvCxnSpPr>
              <a:cxnSpLocks/>
            </p:cNvCxnSpPr>
            <p:nvPr/>
          </p:nvCxnSpPr>
          <p:spPr>
            <a:xfrm>
              <a:off x="1366824" y="3226703"/>
              <a:ext cx="0" cy="1673324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8">
              <a:extLst>
                <a:ext uri="{FF2B5EF4-FFF2-40B4-BE49-F238E27FC236}">
                  <a16:creationId xmlns:a16="http://schemas.microsoft.com/office/drawing/2014/main" id="{65A0740D-F792-4BB3-A661-E974A46B9924}"/>
                </a:ext>
              </a:extLst>
            </p:cNvPr>
            <p:cNvSpPr/>
            <p:nvPr/>
          </p:nvSpPr>
          <p:spPr>
            <a:xfrm>
              <a:off x="3024821" y="4955224"/>
              <a:ext cx="248191" cy="255248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US" altLang="zh-CN" sz="1350" i="1" dirty="0">
                  <a:solidFill>
                    <a:schemeClr val="bg1"/>
                  </a:solidFill>
                </a:rPr>
                <a:t>d</a:t>
              </a:r>
              <a:endParaRPr lang="en-GB" sz="1350" i="1" dirty="0">
                <a:solidFill>
                  <a:schemeClr val="bg1"/>
                </a:solidFill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ACA9EA65-6402-4622-89BD-8B0B5154C34E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>
              <a:off x="3139151" y="3646742"/>
              <a:ext cx="5822" cy="1253285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8">
              <a:extLst>
                <a:ext uri="{FF2B5EF4-FFF2-40B4-BE49-F238E27FC236}">
                  <a16:creationId xmlns:a16="http://schemas.microsoft.com/office/drawing/2014/main" id="{E93CDEA9-C6E4-4157-AE02-F020D8CD8C16}"/>
                </a:ext>
              </a:extLst>
            </p:cNvPr>
            <p:cNvSpPr/>
            <p:nvPr/>
          </p:nvSpPr>
          <p:spPr>
            <a:xfrm>
              <a:off x="4230780" y="4949600"/>
              <a:ext cx="248191" cy="25524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US" altLang="zh-CN" sz="1350" i="1" dirty="0">
                  <a:solidFill>
                    <a:schemeClr val="bg1"/>
                  </a:solidFill>
                </a:rPr>
                <a:t>c</a:t>
              </a:r>
              <a:endParaRPr lang="en-GB" sz="1350" i="1" dirty="0">
                <a:solidFill>
                  <a:schemeClr val="bg1"/>
                </a:solidFill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44CFF3B2-C36D-477C-8BB2-1A0272CFD0E2}"/>
                </a:ext>
              </a:extLst>
            </p:cNvPr>
            <p:cNvCxnSpPr>
              <a:cxnSpLocks/>
            </p:cNvCxnSpPr>
            <p:nvPr/>
          </p:nvCxnSpPr>
          <p:spPr>
            <a:xfrm>
              <a:off x="4350932" y="3264464"/>
              <a:ext cx="0" cy="1629939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8">
              <a:extLst>
                <a:ext uri="{FF2B5EF4-FFF2-40B4-BE49-F238E27FC236}">
                  <a16:creationId xmlns:a16="http://schemas.microsoft.com/office/drawing/2014/main" id="{F314D130-EC50-4645-9000-0203D4958B29}"/>
                </a:ext>
              </a:extLst>
            </p:cNvPr>
            <p:cNvSpPr/>
            <p:nvPr/>
          </p:nvSpPr>
          <p:spPr>
            <a:xfrm>
              <a:off x="5769524" y="4958066"/>
              <a:ext cx="157822" cy="25524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US" altLang="zh-CN" sz="1350" i="1" dirty="0">
                  <a:solidFill>
                    <a:schemeClr val="bg1"/>
                  </a:solidFill>
                </a:rPr>
                <a:t>c</a:t>
              </a:r>
              <a:endParaRPr lang="en-GB" sz="1350" i="1" dirty="0">
                <a:solidFill>
                  <a:schemeClr val="bg1"/>
                </a:solidFill>
              </a:endParaRPr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4793BABA-8D56-49F3-B979-6E200E5DA36C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 flipH="1">
              <a:off x="5889676" y="3264464"/>
              <a:ext cx="3194" cy="1638405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8">
              <a:extLst>
                <a:ext uri="{FF2B5EF4-FFF2-40B4-BE49-F238E27FC236}">
                  <a16:creationId xmlns:a16="http://schemas.microsoft.com/office/drawing/2014/main" id="{0FF5461B-6D56-4BB4-B3B4-67147FC8072A}"/>
                </a:ext>
              </a:extLst>
            </p:cNvPr>
            <p:cNvSpPr/>
            <p:nvPr/>
          </p:nvSpPr>
          <p:spPr>
            <a:xfrm>
              <a:off x="6356151" y="4949600"/>
              <a:ext cx="248191" cy="255248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d</a:t>
              </a:r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AC5111BA-8B35-4EC9-87F4-D3BBB503681D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6476304" y="3646742"/>
              <a:ext cx="9056" cy="1247661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 8">
              <a:extLst>
                <a:ext uri="{FF2B5EF4-FFF2-40B4-BE49-F238E27FC236}">
                  <a16:creationId xmlns:a16="http://schemas.microsoft.com/office/drawing/2014/main" id="{FD7B1DF3-898B-4287-813C-6AF0E63546C3}"/>
                </a:ext>
              </a:extLst>
            </p:cNvPr>
            <p:cNvSpPr/>
            <p:nvPr/>
          </p:nvSpPr>
          <p:spPr>
            <a:xfrm>
              <a:off x="6966764" y="4949600"/>
              <a:ext cx="248191" cy="255248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8AFA05DC-4165-4475-BBCE-60ADBE3D37B1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H="1">
              <a:off x="7086917" y="3998650"/>
              <a:ext cx="7565" cy="895753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 8">
              <a:extLst>
                <a:ext uri="{FF2B5EF4-FFF2-40B4-BE49-F238E27FC236}">
                  <a16:creationId xmlns:a16="http://schemas.microsoft.com/office/drawing/2014/main" id="{A20D14F3-9913-4590-9C63-8E283C488AB6}"/>
                </a:ext>
              </a:extLst>
            </p:cNvPr>
            <p:cNvSpPr/>
            <p:nvPr/>
          </p:nvSpPr>
          <p:spPr>
            <a:xfrm>
              <a:off x="7636786" y="4958066"/>
              <a:ext cx="248191" cy="255248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4290" rtlCol="0" anchor="ctr"/>
            <a:lstStyle/>
            <a:p>
              <a:pPr algn="ctr"/>
              <a:r>
                <a:rPr lang="en-GB" sz="1350" i="1" dirty="0">
                  <a:solidFill>
                    <a:schemeClr val="bg1"/>
                  </a:solidFill>
                </a:rPr>
                <a:t>d</a:t>
              </a: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195E743E-F66F-4BAE-9A2B-A9C7868BF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6939" y="3655208"/>
              <a:ext cx="9056" cy="1247661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Yj2ZWCwZh9LQ_10.000_20.000">
            <a:hlinkClick r:id="" action="ppaction://media"/>
            <a:extLst>
              <a:ext uri="{FF2B5EF4-FFF2-40B4-BE49-F238E27FC236}">
                <a16:creationId xmlns:a16="http://schemas.microsoft.com/office/drawing/2014/main" id="{7C2EDD27-1F39-4BAE-B03C-75633746A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34179" y="2324894"/>
            <a:ext cx="428005" cy="419963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45567A12-570D-4AE3-8BFA-16AD7D0E0023}"/>
              </a:ext>
            </a:extLst>
          </p:cNvPr>
          <p:cNvSpPr/>
          <p:nvPr/>
        </p:nvSpPr>
        <p:spPr>
          <a:xfrm>
            <a:off x="2681288" y="5022801"/>
            <a:ext cx="6843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</a:rPr>
              <a:t>[1] </a:t>
            </a:r>
            <a:r>
              <a:rPr lang="en-US" altLang="zh-CN" sz="1350"/>
              <a:t>Hou, Y., Kong, Q., Li, S., &amp; </a:t>
            </a:r>
            <a:r>
              <a:rPr lang="en-US" altLang="zh-CN" sz="1350" err="1"/>
              <a:t>Plumbley</a:t>
            </a:r>
            <a:r>
              <a:rPr lang="en-US" altLang="zh-CN" sz="1350"/>
              <a:t>, M. D. (2019). Sound event detection with sequentially labelled data based on Connectionist temporal classification and unsupervised clustering. In </a:t>
            </a:r>
            <a:r>
              <a:rPr lang="en-US" altLang="zh-CN" sz="1350" i="1"/>
              <a:t>Proceedings of the 2019 IEEE International Conference on Acoustics, Speech and Signal Processing (ICASSP 2019)</a:t>
            </a:r>
            <a:r>
              <a:rPr lang="en-US" altLang="zh-CN" sz="1350"/>
              <a:t>. Institute of Electrical and Electronics Engineers (IEEE).</a:t>
            </a:r>
            <a:endParaRPr lang="zh-CN" altLang="en-US" sz="1200"/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C3D18646-F4FB-4C6C-A115-A6A77B333288}"/>
              </a:ext>
            </a:extLst>
          </p:cNvPr>
          <p:cNvCxnSpPr/>
          <p:nvPr/>
        </p:nvCxnSpPr>
        <p:spPr>
          <a:xfrm>
            <a:off x="2667000" y="4972050"/>
            <a:ext cx="685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标题 1">
            <a:extLst>
              <a:ext uri="{FF2B5EF4-FFF2-40B4-BE49-F238E27FC236}">
                <a16:creationId xmlns:a16="http://schemas.microsoft.com/office/drawing/2014/main" id="{B5C85C11-73C1-6C47-898A-A1270D48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158" y="659027"/>
            <a:ext cx="7132261" cy="929195"/>
          </a:xfrm>
        </p:spPr>
        <p:txBody>
          <a:bodyPr/>
          <a:lstStyle/>
          <a:p>
            <a:r>
              <a:rPr kumimoji="1" lang="zh-CN" altLang="en-US" dirty="0"/>
              <a:t>声学数据标记</a:t>
            </a:r>
          </a:p>
        </p:txBody>
      </p:sp>
    </p:spTree>
    <p:extLst>
      <p:ext uri="{BB962C8B-B14F-4D97-AF65-F5344CB8AC3E}">
        <p14:creationId xmlns:p14="http://schemas.microsoft.com/office/powerpoint/2010/main" val="265451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3BF47-139B-444F-A6A3-937628E00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87194"/>
          </a:xfrm>
        </p:spPr>
        <p:txBody>
          <a:bodyPr/>
          <a:lstStyle/>
          <a:p>
            <a:r>
              <a:rPr kumimoji="1" lang="zh-CN" altLang="en-US" sz="3600" dirty="0"/>
              <a:t>常用解决方案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4D9A3B-DD45-F046-AD01-FADC919E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905712"/>
            <a:ext cx="9905999" cy="4460905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频谱遮盖</a:t>
            </a:r>
            <a:r>
              <a:rPr kumimoji="1" lang="en-US" altLang="zh-CN" dirty="0"/>
              <a:t>+</a:t>
            </a:r>
            <a:r>
              <a:rPr kumimoji="1" lang="zh-CN" altLang="en-US" dirty="0"/>
              <a:t>模板匹配</a:t>
            </a:r>
            <a:endParaRPr kumimoji="1" lang="en-US" altLang="zh-CN" dirty="0"/>
          </a:p>
          <a:p>
            <a:r>
              <a:rPr kumimoji="1" lang="zh-CN" altLang="en-US" dirty="0"/>
              <a:t>特征提取</a:t>
            </a:r>
            <a:r>
              <a:rPr kumimoji="1" lang="en-US" altLang="zh-CN" dirty="0"/>
              <a:t>+</a:t>
            </a:r>
            <a:r>
              <a:rPr kumimoji="1" lang="zh-CN" altLang="en-US" dirty="0"/>
              <a:t>分类器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输入多采用梅尔相关特征或其他时频特征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非语义特征提取采用</a:t>
            </a:r>
            <a:r>
              <a:rPr kumimoji="1" lang="en-US" altLang="zh-CN" dirty="0"/>
              <a:t>CRNN</a:t>
            </a:r>
            <a:r>
              <a:rPr kumimoji="1" lang="zh-CN" altLang="en-US" dirty="0"/>
              <a:t>结构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多尺度频谱分析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卷积提取频谱中局部时间特征：小尺度特征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循环神经元提取大尺度时间特征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频谱特征融合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分类器及其融合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集成学习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CTC</a:t>
            </a:r>
          </a:p>
          <a:p>
            <a:pPr lvl="2"/>
            <a:r>
              <a:rPr kumimoji="1"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627003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93731-50EC-7442-9D10-A1D1D1BB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061" y="618518"/>
            <a:ext cx="7429499" cy="1053764"/>
          </a:xfrm>
        </p:spPr>
        <p:txBody>
          <a:bodyPr/>
          <a:lstStyle/>
          <a:p>
            <a:r>
              <a:rPr kumimoji="1" lang="zh-CN" altLang="en-US" dirty="0"/>
              <a:t>卷积循环网络（</a:t>
            </a:r>
            <a:r>
              <a:rPr kumimoji="1" lang="en-US" altLang="zh-CN" dirty="0"/>
              <a:t>CRNN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B85F91-0D5F-F949-B7AF-0BE58D00F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40" y="1458100"/>
            <a:ext cx="3138210" cy="50703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7BC1AA-471E-0748-9FEE-2847799CC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40" y="1995870"/>
            <a:ext cx="5398401" cy="42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7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2560</TotalTime>
  <Words>1466</Words>
  <Application>Microsoft Macintosh PowerPoint</Application>
  <PresentationFormat>宽屏</PresentationFormat>
  <Paragraphs>209</Paragraphs>
  <Slides>21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Arial</vt:lpstr>
      <vt:lpstr>Georgia</vt:lpstr>
      <vt:lpstr>Tw Cen MT</vt:lpstr>
      <vt:lpstr>电路</vt:lpstr>
      <vt:lpstr>DCASE声学场景与事件检测分类挑战赛</vt:lpstr>
      <vt:lpstr>PowerPoint 演示文稿</vt:lpstr>
      <vt:lpstr>未来产业发展及应用</vt:lpstr>
      <vt:lpstr>声学信号处理典型任务</vt:lpstr>
      <vt:lpstr>声学场景检测与事件分类挑战赛（DCASE）</vt:lpstr>
      <vt:lpstr>使用机器学习 ——数据库的构建</vt:lpstr>
      <vt:lpstr>声学数据标记</vt:lpstr>
      <vt:lpstr>常用解决方案</vt:lpstr>
      <vt:lpstr>卷积循环网络（CRNN）</vt:lpstr>
      <vt:lpstr>注意力机制</vt:lpstr>
      <vt:lpstr>声学信号处理的挑战</vt:lpstr>
      <vt:lpstr>计算效率</vt:lpstr>
      <vt:lpstr>算法压缩</vt:lpstr>
      <vt:lpstr>标签与数据库问题</vt:lpstr>
      <vt:lpstr>实用性问题</vt:lpstr>
      <vt:lpstr>商业应用</vt:lpstr>
      <vt:lpstr>英国运输部：噪音控制（2019年6月）</vt:lpstr>
      <vt:lpstr>当然，还要注意“副作用”</vt:lpstr>
      <vt:lpstr>纽约市声音项目(SONYC)</vt:lpstr>
      <vt:lpstr>For more information…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Shengchen</dc:creator>
  <cp:lastModifiedBy>Li Shengchen</cp:lastModifiedBy>
  <cp:revision>6</cp:revision>
  <dcterms:created xsi:type="dcterms:W3CDTF">2019-10-12T06:21:57Z</dcterms:created>
  <dcterms:modified xsi:type="dcterms:W3CDTF">2020-06-13T02:36:04Z</dcterms:modified>
</cp:coreProperties>
</file>